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1"/>
  </p:notesMasterIdLst>
  <p:sldIdLst>
    <p:sldId id="256" r:id="rId2"/>
    <p:sldId id="322" r:id="rId3"/>
    <p:sldId id="324" r:id="rId4"/>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260" r:id="rId21"/>
    <p:sldId id="262" r:id="rId22"/>
    <p:sldId id="261"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6" r:id="rId36"/>
    <p:sldId id="278" r:id="rId37"/>
    <p:sldId id="279" r:id="rId38"/>
    <p:sldId id="280" r:id="rId39"/>
    <p:sldId id="281" r:id="rId40"/>
    <p:sldId id="282" r:id="rId41"/>
    <p:sldId id="283" r:id="rId42"/>
    <p:sldId id="284" r:id="rId43"/>
    <p:sldId id="285" r:id="rId44"/>
    <p:sldId id="286" r:id="rId45"/>
    <p:sldId id="287" r:id="rId46"/>
    <p:sldId id="288" r:id="rId47"/>
    <p:sldId id="297" r:id="rId48"/>
    <p:sldId id="298" r:id="rId49"/>
    <p:sldId id="300" r:id="rId50"/>
    <p:sldId id="301" r:id="rId51"/>
    <p:sldId id="302" r:id="rId52"/>
    <p:sldId id="299" r:id="rId53"/>
    <p:sldId id="303" r:id="rId54"/>
    <p:sldId id="304" r:id="rId55"/>
    <p:sldId id="305" r:id="rId56"/>
    <p:sldId id="307" r:id="rId57"/>
    <p:sldId id="308" r:id="rId58"/>
    <p:sldId id="309" r:id="rId59"/>
    <p:sldId id="31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5" autoAdjust="0"/>
    <p:restoredTop sz="95931"/>
  </p:normalViewPr>
  <p:slideViewPr>
    <p:cSldViewPr snapToGrid="0">
      <p:cViewPr varScale="1">
        <p:scale>
          <a:sx n="78" d="100"/>
          <a:sy n="78" d="100"/>
        </p:scale>
        <p:origin x="63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D4D36-E3DA-4D1E-A0E4-8FFB6B632F1C}"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0441-0BE6-40CA-8DC8-21902BA8B95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4823AE1-8970-478F-9D28-4A62BAB5FB27}" type="datetime1">
              <a:rPr lang="en-US" altLang="zh-CN" smtClean="0"/>
              <a:t>11/25/2021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7C44464-3A8A-49EE-BDF5-81A48F4B7D50}" type="datetime1">
              <a:rPr lang="en-US" altLang="zh-CN"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EC88992-BB0E-493C-A0D4-DD2AC99B6936}" type="datetime1">
              <a:rPr lang="en-US" altLang="zh-CN"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6137DE9-5CAA-46D2-812F-E05BE1337BCF}" type="datetime1">
              <a:rPr lang="en-US" altLang="zh-CN"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FCADD1E-741C-47A1-9BD0-9FEBDB37B8C1}" type="datetime1">
              <a:rPr lang="en-US" altLang="zh-CN"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09CB59-E09A-4E01-A2B8-17FC953852EF}" type="datetime1">
              <a:rPr lang="en-US" altLang="zh-CN"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5B3D89B-6798-433B-817F-AAD93E7D4D7F}" type="datetime1">
              <a:rPr lang="en-US" altLang="zh-CN"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230218-A332-4298-87C2-933666B1B5C2}" type="datetime1">
              <a:rPr lang="en-US" altLang="zh-CN"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7E62A5-9AA0-4E1A-AE39-2D95318081A3}" type="datetime1">
              <a:rPr lang="en-US" altLang="zh-CN" smtClean="0"/>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199805E-678F-48A7-8B58-69AF7EB82345}" type="datetime1">
              <a:rPr lang="en-US" altLang="zh-CN"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E40F57C-30AE-4EB1-8B93-53EC1289555E}" type="datetime1">
              <a:rPr lang="en-US" altLang="zh-CN" smtClean="0"/>
              <a:t>11/25/2021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C400E3-656A-4625-9A18-AF7BEA34EA36}" type="datetime1">
              <a:rPr lang="en-US" altLang="zh-CN" smtClean="0"/>
              <a:t>11/25/2021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2.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2.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4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7.wmf"/><Relationship Id="rId5" Type="http://schemas.openxmlformats.org/officeDocument/2006/relationships/oleObject" Target="../embeddings/oleObject4.bin"/><Relationship Id="rId4" Type="http://schemas.openxmlformats.org/officeDocument/2006/relationships/image" Target="../media/image96.wmf"/></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l"/>
            <a:r>
              <a:rPr lang="zh-CN" altLang="en-US" dirty="0"/>
              <a:t>后端优化</a:t>
            </a:r>
          </a:p>
        </p:txBody>
      </p:sp>
      <p:sp>
        <p:nvSpPr>
          <p:cNvPr id="3" name="副标题 2"/>
          <p:cNvSpPr>
            <a:spLocks noGrp="1"/>
          </p:cNvSpPr>
          <p:nvPr>
            <p:ph type="subTitle" idx="1"/>
          </p:nvPr>
        </p:nvSpPr>
        <p:spPr/>
        <p:txBody>
          <a:bodyPr/>
          <a:lstStyle/>
          <a:p>
            <a:pPr algn="ct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zh-CN" altLang="en-US" dirty="0"/>
              <a:t>确定增量的方法（即梯度下降策略）：一阶的或二阶的</a:t>
            </a:r>
            <a:endParaRPr lang="en-US" altLang="zh-CN" dirty="0"/>
          </a:p>
          <a:p>
            <a:r>
              <a:rPr lang="zh-CN" altLang="en-US" dirty="0"/>
              <a:t>泰勒展开：</a:t>
            </a:r>
            <a:endParaRPr lang="en-US" altLang="zh-CN" dirty="0"/>
          </a:p>
          <a:p>
            <a:endParaRPr lang="en-US" altLang="zh-CN" dirty="0"/>
          </a:p>
          <a:p>
            <a:r>
              <a:rPr lang="zh-CN" altLang="en-US" dirty="0"/>
              <a:t>若只保留一阶梯度：</a:t>
            </a:r>
            <a:endParaRPr lang="en-US" altLang="zh-CN" dirty="0"/>
          </a:p>
          <a:p>
            <a:endParaRPr lang="en-US" altLang="zh-CN" dirty="0"/>
          </a:p>
          <a:p>
            <a:endParaRPr lang="en-US" altLang="zh-CN" dirty="0"/>
          </a:p>
          <a:p>
            <a:r>
              <a:rPr lang="zh-CN" altLang="en-US" dirty="0"/>
              <a:t>称为最速下降法（</a:t>
            </a:r>
            <a:r>
              <a:rPr lang="en-US" altLang="zh-CN" dirty="0"/>
              <a:t>Steepest Method</a:t>
            </a:r>
            <a:r>
              <a:rPr lang="zh-CN" altLang="en-US" dirty="0"/>
              <a:t>）</a:t>
            </a:r>
          </a:p>
        </p:txBody>
      </p:sp>
      <p:sp>
        <p:nvSpPr>
          <p:cNvPr id="4" name="灯片编号占位符 3"/>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图片 4"/>
          <p:cNvPicPr>
            <a:picLocks noChangeAspect="1"/>
          </p:cNvPicPr>
          <p:nvPr/>
        </p:nvPicPr>
        <p:blipFill>
          <a:blip r:embed="rId2"/>
          <a:stretch>
            <a:fillRect/>
          </a:stretch>
        </p:blipFill>
        <p:spPr>
          <a:xfrm>
            <a:off x="3467864" y="2923123"/>
            <a:ext cx="5570703" cy="624894"/>
          </a:xfrm>
          <a:prstGeom prst="rect">
            <a:avLst/>
          </a:prstGeom>
        </p:spPr>
      </p:pic>
      <p:cxnSp>
        <p:nvCxnSpPr>
          <p:cNvPr id="9" name="直接箭头连接符 8"/>
          <p:cNvCxnSpPr/>
          <p:nvPr/>
        </p:nvCxnSpPr>
        <p:spPr>
          <a:xfrm flipH="1">
            <a:off x="6664569" y="2453054"/>
            <a:ext cx="1995854" cy="606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774797" y="2217150"/>
            <a:ext cx="877163" cy="369332"/>
          </a:xfrm>
          <a:prstGeom prst="rect">
            <a:avLst/>
          </a:prstGeom>
          <a:noFill/>
        </p:spPr>
        <p:txBody>
          <a:bodyPr wrap="none" rtlCol="0">
            <a:spAutoFit/>
          </a:bodyPr>
          <a:lstStyle/>
          <a:p>
            <a:r>
              <a:rPr lang="zh-CN" altLang="en-US" dirty="0"/>
              <a:t>雅可比</a:t>
            </a:r>
          </a:p>
        </p:txBody>
      </p:sp>
      <p:sp>
        <p:nvSpPr>
          <p:cNvPr id="11" name="文本框 10"/>
          <p:cNvSpPr txBox="1"/>
          <p:nvPr/>
        </p:nvSpPr>
        <p:spPr>
          <a:xfrm>
            <a:off x="9965847" y="2553791"/>
            <a:ext cx="646331" cy="369332"/>
          </a:xfrm>
          <a:prstGeom prst="rect">
            <a:avLst/>
          </a:prstGeom>
          <a:noFill/>
        </p:spPr>
        <p:txBody>
          <a:bodyPr wrap="none" rtlCol="0">
            <a:spAutoFit/>
          </a:bodyPr>
          <a:lstStyle/>
          <a:p>
            <a:r>
              <a:rPr lang="zh-CN" altLang="en-US" dirty="0"/>
              <a:t>海塞</a:t>
            </a:r>
          </a:p>
        </p:txBody>
      </p:sp>
      <p:cxnSp>
        <p:nvCxnSpPr>
          <p:cNvPr id="13" name="直接箭头连接符 12"/>
          <p:cNvCxnSpPr/>
          <p:nvPr/>
        </p:nvCxnSpPr>
        <p:spPr>
          <a:xfrm flipH="1">
            <a:off x="8410914" y="2738457"/>
            <a:ext cx="1554933" cy="321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2634905" y="4044361"/>
                <a:ext cx="2068835" cy="4628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min</m:t>
                          </m:r>
                        </m:e>
                        <m:lim>
                          <m:r>
                            <a:rPr lang="zh-CN" altLang="en-US" i="1">
                              <a:latin typeface="Cambria Math" panose="02040503050406030204" pitchFamily="18" charset="0"/>
                            </a:rPr>
                            <m:t>𝛥</m:t>
                          </m:r>
                          <m:r>
                            <a:rPr lang="zh-CN" altLang="en-US" i="1">
                              <a:latin typeface="Cambria Math" panose="02040503050406030204" pitchFamily="18" charset="0"/>
                            </a:rPr>
                            <m:t>𝑥</m:t>
                          </m:r>
                        </m:lim>
                      </m:limLow>
                      <m:sSubSup>
                        <m:sSubSupPr>
                          <m:ctrlPr>
                            <a:rPr lang="zh-CN" altLang="en-US" i="1">
                              <a:latin typeface="Cambria Math" panose="02040503050406030204" pitchFamily="18" charset="0"/>
                            </a:rPr>
                          </m:ctrlPr>
                        </m:sSubSupPr>
                        <m:e>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m:t>
                      </m:r>
                      <m:r>
                        <a:rPr lang="zh-CN" altLang="en-US" i="1">
                          <a:latin typeface="Cambria Math" panose="02040503050406030204" pitchFamily="18" charset="0"/>
                        </a:rPr>
                        <m:t>𝐽</m:t>
                      </m:r>
                      <m:r>
                        <a:rPr lang="zh-CN" altLang="en-US" i="1">
                          <a:latin typeface="Cambria Math" panose="02040503050406030204" pitchFamily="18" charset="0"/>
                        </a:rPr>
                        <m:t>𝛥</m:t>
                      </m:r>
                      <m:r>
                        <a:rPr lang="zh-CN" altLang="en-US" i="1">
                          <a:latin typeface="Cambria Math" panose="02040503050406030204" pitchFamily="18" charset="0"/>
                        </a:rPr>
                        <m:t>𝑥</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634905" y="4044361"/>
                <a:ext cx="2068835" cy="462819"/>
              </a:xfrm>
              <a:prstGeom prst="rect">
                <a:avLst/>
              </a:prstGeom>
              <a:blipFill rotWithShape="1">
                <a:blip r:embed="rId3"/>
                <a:stretch>
                  <a:fillRect l="-14" t="-10" r="14" b="126"/>
                </a:stretch>
              </a:blipFill>
            </p:spPr>
            <p:txBody>
              <a:bodyPr/>
              <a:lstStyle/>
              <a:p>
                <a:r>
                  <a:rPr lang="zh-CN" altLang="en-US">
                    <a:noFill/>
                  </a:rPr>
                  <a:t> </a:t>
                </a:r>
              </a:p>
            </p:txBody>
          </p:sp>
        </mc:Fallback>
      </mc:AlternateContent>
      <p:pic>
        <p:nvPicPr>
          <p:cNvPr id="15" name="图片 14"/>
          <p:cNvPicPr>
            <a:picLocks noChangeAspect="1"/>
          </p:cNvPicPr>
          <p:nvPr/>
        </p:nvPicPr>
        <p:blipFill>
          <a:blip r:embed="rId4"/>
          <a:stretch>
            <a:fillRect/>
          </a:stretch>
        </p:blipFill>
        <p:spPr>
          <a:xfrm>
            <a:off x="6762943" y="3986082"/>
            <a:ext cx="2011854" cy="510584"/>
          </a:xfrm>
          <a:prstGeom prst="rect">
            <a:avLst/>
          </a:prstGeom>
        </p:spPr>
      </p:pic>
      <p:sp>
        <p:nvSpPr>
          <p:cNvPr id="16" name="文本框 15"/>
          <p:cNvSpPr txBox="1"/>
          <p:nvPr/>
        </p:nvSpPr>
        <p:spPr>
          <a:xfrm>
            <a:off x="5193283" y="4056950"/>
            <a:ext cx="1569660" cy="369332"/>
          </a:xfrm>
          <a:prstGeom prst="rect">
            <a:avLst/>
          </a:prstGeom>
          <a:noFill/>
        </p:spPr>
        <p:txBody>
          <a:bodyPr wrap="none" rtlCol="0">
            <a:spAutoFit/>
          </a:bodyPr>
          <a:lstStyle/>
          <a:p>
            <a:r>
              <a:rPr lang="zh-CN" altLang="en-US" dirty="0"/>
              <a:t>增量的方向：</a:t>
            </a:r>
          </a:p>
        </p:txBody>
      </p:sp>
      <p:sp>
        <p:nvSpPr>
          <p:cNvPr id="17" name="文本框 16"/>
          <p:cNvSpPr txBox="1"/>
          <p:nvPr/>
        </p:nvSpPr>
        <p:spPr>
          <a:xfrm>
            <a:off x="8927100" y="4018086"/>
            <a:ext cx="2723823" cy="369332"/>
          </a:xfrm>
          <a:prstGeom prst="rect">
            <a:avLst/>
          </a:prstGeom>
          <a:noFill/>
        </p:spPr>
        <p:txBody>
          <a:bodyPr wrap="none" rtlCol="0">
            <a:spAutoFit/>
          </a:bodyPr>
          <a:lstStyle/>
          <a:p>
            <a:r>
              <a:rPr lang="zh-CN" altLang="en-US" dirty="0"/>
              <a:t>（通常还需要计算步长）</a:t>
            </a:r>
          </a:p>
        </p:txBody>
      </p:sp>
      <p:cxnSp>
        <p:nvCxnSpPr>
          <p:cNvPr id="19" name="直接箭头连接符 18"/>
          <p:cNvCxnSpPr/>
          <p:nvPr/>
        </p:nvCxnSpPr>
        <p:spPr>
          <a:xfrm>
            <a:off x="1047353" y="3235570"/>
            <a:ext cx="2311309" cy="3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62283" y="2232272"/>
            <a:ext cx="461665" cy="2631490"/>
          </a:xfrm>
          <a:prstGeom prst="rect">
            <a:avLst/>
          </a:prstGeom>
          <a:noFill/>
        </p:spPr>
        <p:txBody>
          <a:bodyPr vert="eaVert" wrap="none" rtlCol="0">
            <a:spAutoFit/>
          </a:bodyPr>
          <a:lstStyle/>
          <a:p>
            <a:r>
              <a:rPr lang="zh-CN" altLang="en-US" dirty="0"/>
              <a:t>注意这里是对平方展开的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zh-CN" altLang="en-US" dirty="0"/>
              <a:t>若保留二阶梯度：</a:t>
            </a:r>
            <a:endParaRPr lang="en-US" altLang="zh-CN" dirty="0"/>
          </a:p>
          <a:p>
            <a:endParaRPr lang="en-US" altLang="zh-CN" dirty="0"/>
          </a:p>
          <a:p>
            <a:endParaRPr lang="en-US" altLang="zh-CN" dirty="0"/>
          </a:p>
          <a:p>
            <a:r>
              <a:rPr lang="zh-CN" altLang="en-US" dirty="0"/>
              <a:t>则得到（令上式关于</a:t>
            </a:r>
            <a:r>
              <a:rPr lang="en-US" altLang="zh-CN" dirty="0"/>
              <a:t>       </a:t>
            </a:r>
            <a:r>
              <a:rPr lang="zh-CN" altLang="en-US" dirty="0"/>
              <a:t>的导数为零）：</a:t>
            </a:r>
            <a:endParaRPr lang="en-US" altLang="zh-CN" dirty="0"/>
          </a:p>
          <a:p>
            <a:endParaRPr lang="en-US" altLang="zh-CN" dirty="0"/>
          </a:p>
          <a:p>
            <a:r>
              <a:rPr lang="zh-CN" altLang="en-US" dirty="0"/>
              <a:t>该方法又称为牛顿法</a:t>
            </a:r>
          </a:p>
        </p:txBody>
      </p:sp>
      <p:sp>
        <p:nvSpPr>
          <p:cNvPr id="4" name="灯片编号占位符 3"/>
          <p:cNvSpPr>
            <a:spLocks noGrp="1"/>
          </p:cNvSpPr>
          <p:nvPr>
            <p:ph type="sldNum" sz="quarter" idx="12"/>
          </p:nvPr>
        </p:nvSpPr>
        <p:spPr/>
        <p:txBody>
          <a:bodyPr/>
          <a:lstStyle/>
          <a:p>
            <a:fld id="{6D22F896-40B5-4ADD-8801-0D06FADFA095}" type="slidenum">
              <a:rPr lang="en-US" smtClean="0"/>
              <a:t>11</a:t>
            </a:fld>
            <a:endParaRPr lang="en-US" dirty="0"/>
          </a:p>
        </p:txBody>
      </p:sp>
      <p:pic>
        <p:nvPicPr>
          <p:cNvPr id="5" name="图片 4"/>
          <p:cNvPicPr>
            <a:picLocks noChangeAspect="1"/>
          </p:cNvPicPr>
          <p:nvPr/>
        </p:nvPicPr>
        <p:blipFill>
          <a:blip r:embed="rId2"/>
          <a:stretch>
            <a:fillRect/>
          </a:stretch>
        </p:blipFill>
        <p:spPr>
          <a:xfrm>
            <a:off x="5644651" y="1541307"/>
            <a:ext cx="5570703" cy="624894"/>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3559312" y="2529576"/>
            <a:ext cx="5387807" cy="746825"/>
          </a:xfrm>
          <a:prstGeom prst="rect">
            <a:avLst/>
          </a:prstGeom>
        </p:spPr>
      </p:pic>
      <p:pic>
        <p:nvPicPr>
          <p:cNvPr id="7" name="图片 6"/>
          <p:cNvPicPr>
            <a:picLocks noChangeAspect="1"/>
          </p:cNvPicPr>
          <p:nvPr/>
        </p:nvPicPr>
        <p:blipFill>
          <a:blip r:embed="rId4"/>
          <a:stretch>
            <a:fillRect/>
          </a:stretch>
        </p:blipFill>
        <p:spPr>
          <a:xfrm>
            <a:off x="5209184" y="3960288"/>
            <a:ext cx="2088061" cy="518205"/>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4001478" y="3529996"/>
                <a:ext cx="5138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𝛥</m:t>
                      </m:r>
                      <m:r>
                        <a:rPr lang="zh-CN" altLang="en-US" i="1">
                          <a:latin typeface="Cambria Math" panose="02040503050406030204" pitchFamily="18" charset="0"/>
                        </a:rPr>
                        <m:t>𝑥</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001478" y="3529996"/>
                <a:ext cx="513859" cy="369332"/>
              </a:xfrm>
              <a:prstGeom prst="rect">
                <a:avLst/>
              </a:prstGeom>
              <a:blipFill rotWithShape="1">
                <a:blip r:embed="rId5"/>
                <a:stretch>
                  <a:fillRect l="-67" t="-8" r="95" b="116"/>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zh-CN" altLang="en-US" dirty="0"/>
              <a:t>最速下降法和牛顿法虽然直观，但实用当中存在一些缺点</a:t>
            </a:r>
            <a:endParaRPr lang="en-US" altLang="zh-CN" dirty="0"/>
          </a:p>
          <a:p>
            <a:pPr lvl="1"/>
            <a:r>
              <a:rPr lang="zh-CN" altLang="en-US" dirty="0"/>
              <a:t>最速下降法会碰到</a:t>
            </a:r>
            <a:r>
              <a:rPr lang="en-US" altLang="zh-CN" dirty="0"/>
              <a:t>zigzag</a:t>
            </a:r>
            <a:r>
              <a:rPr lang="zh-CN" altLang="en-US" dirty="0"/>
              <a:t>问题（过于贪婪）</a:t>
            </a:r>
            <a:endParaRPr lang="en-US" altLang="zh-CN" dirty="0"/>
          </a:p>
          <a:p>
            <a:pPr lvl="1"/>
            <a:r>
              <a:rPr lang="zh-CN" altLang="en-US" dirty="0"/>
              <a:t>牛顿法迭代次数少，但需要计算复杂的</a:t>
            </a:r>
            <a:r>
              <a:rPr lang="en-US" altLang="zh-CN" dirty="0"/>
              <a:t>Hessian</a:t>
            </a:r>
            <a:r>
              <a:rPr lang="zh-CN" altLang="en-US" dirty="0"/>
              <a:t>矩阵</a:t>
            </a:r>
            <a:endParaRPr lang="en-US" altLang="zh-CN" dirty="0"/>
          </a:p>
          <a:p>
            <a:r>
              <a:rPr lang="zh-CN" altLang="en-US" dirty="0"/>
              <a:t>能否回避</a:t>
            </a:r>
            <a:r>
              <a:rPr lang="en-US" altLang="zh-CN" dirty="0"/>
              <a:t>Hessian</a:t>
            </a:r>
            <a:r>
              <a:rPr lang="zh-CN" altLang="en-US" dirty="0"/>
              <a:t>的计算？</a:t>
            </a:r>
            <a:endParaRPr lang="en-US" altLang="zh-CN" dirty="0"/>
          </a:p>
          <a:p>
            <a:pPr lvl="1"/>
            <a:r>
              <a:rPr lang="en-US" altLang="zh-CN" dirty="0"/>
              <a:t>Gauss-Newton</a:t>
            </a:r>
          </a:p>
          <a:p>
            <a:pPr lvl="1"/>
            <a:r>
              <a:rPr lang="en-US" altLang="zh-CN" dirty="0" err="1"/>
              <a:t>Levenberg-Marquadt</a:t>
            </a:r>
            <a:endParaRPr lang="zh-CN" altLang="en-US" dirty="0"/>
          </a:p>
        </p:txBody>
      </p:sp>
      <p:sp>
        <p:nvSpPr>
          <p:cNvPr id="4" name="灯片编号占位符 3"/>
          <p:cNvSpPr>
            <a:spLocks noGrp="1"/>
          </p:cNvSpPr>
          <p:nvPr>
            <p:ph type="sldNum" sz="quarter" idx="12"/>
          </p:nvPr>
        </p:nvSpPr>
        <p:spPr/>
        <p:txBody>
          <a:bodyPr/>
          <a:lstStyle/>
          <a:p>
            <a:fld id="{6D22F896-40B5-4ADD-8801-0D06FADFA095}" type="slidenum">
              <a:rPr lang="en-US" smtClean="0"/>
              <a:t>12</a:t>
            </a:fld>
            <a:endParaRPr lang="en-US" dirty="0"/>
          </a:p>
        </p:txBody>
      </p:sp>
      <p:pic>
        <p:nvPicPr>
          <p:cNvPr id="1026" name="Picture 2" descr="figure1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565" y="2600813"/>
            <a:ext cx="4285796" cy="3219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en-US" altLang="zh-CN" dirty="0"/>
              <a:t>Gauss-Newton</a:t>
            </a:r>
          </a:p>
          <a:p>
            <a:pPr lvl="1"/>
            <a:r>
              <a:rPr lang="zh-CN" altLang="en-US" dirty="0"/>
              <a:t>一阶近似 </a:t>
            </a:r>
            <a:r>
              <a:rPr lang="en-US" altLang="zh-CN" dirty="0"/>
              <a:t>f(x)</a:t>
            </a:r>
            <a:r>
              <a:rPr lang="zh-CN" altLang="en-US" dirty="0"/>
              <a:t>：</a:t>
            </a:r>
            <a:endParaRPr lang="en-US" altLang="zh-CN" dirty="0"/>
          </a:p>
          <a:p>
            <a:pPr lvl="1"/>
            <a:r>
              <a:rPr lang="zh-CN" altLang="en-US" dirty="0"/>
              <a:t>平方误差变为：</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令关于      导数为零：</a:t>
            </a:r>
          </a:p>
        </p:txBody>
      </p:sp>
      <p:sp>
        <p:nvSpPr>
          <p:cNvPr id="4" name="灯片编号占位符 3"/>
          <p:cNvSpPr>
            <a:spLocks noGrp="1"/>
          </p:cNvSpPr>
          <p:nvPr>
            <p:ph type="sldNum" sz="quarter" idx="12"/>
          </p:nvPr>
        </p:nvSpPr>
        <p:spPr/>
        <p:txBody>
          <a:bodyPr/>
          <a:lstStyle/>
          <a:p>
            <a:fld id="{6D22F896-40B5-4ADD-8801-0D06FADFA095}" type="slidenum">
              <a:rPr lang="en-US" smtClean="0"/>
              <a:t>13</a:t>
            </a:fld>
            <a:endParaRPr lang="en-US" dirty="0"/>
          </a:p>
        </p:txBody>
      </p:sp>
      <p:pic>
        <p:nvPicPr>
          <p:cNvPr id="5" name="图片 4"/>
          <p:cNvPicPr>
            <a:picLocks noChangeAspect="1"/>
          </p:cNvPicPr>
          <p:nvPr/>
        </p:nvPicPr>
        <p:blipFill>
          <a:blip r:embed="rId2"/>
          <a:stretch>
            <a:fillRect/>
          </a:stretch>
        </p:blipFill>
        <p:spPr>
          <a:xfrm>
            <a:off x="4790103" y="2357819"/>
            <a:ext cx="3604572" cy="609653"/>
          </a:xfrm>
          <a:prstGeom prst="rect">
            <a:avLst/>
          </a:prstGeom>
        </p:spPr>
      </p:pic>
      <p:pic>
        <p:nvPicPr>
          <p:cNvPr id="6" name="图片 5"/>
          <p:cNvPicPr>
            <a:picLocks noChangeAspect="1"/>
          </p:cNvPicPr>
          <p:nvPr/>
        </p:nvPicPr>
        <p:blipFill>
          <a:blip r:embed="rId3"/>
          <a:stretch>
            <a:fillRect/>
          </a:stretch>
        </p:blipFill>
        <p:spPr>
          <a:xfrm>
            <a:off x="2294283" y="3309559"/>
            <a:ext cx="7917866" cy="1219306"/>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2843238" y="4812939"/>
                <a:ext cx="5138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𝛥</m:t>
                      </m:r>
                      <m:r>
                        <a:rPr lang="zh-CN" altLang="en-US" i="1">
                          <a:latin typeface="Cambria Math" panose="02040503050406030204" pitchFamily="18" charset="0"/>
                        </a:rPr>
                        <m:t>𝑥</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843238" y="4812939"/>
                <a:ext cx="513859" cy="369332"/>
              </a:xfrm>
              <a:prstGeom prst="rect">
                <a:avLst/>
              </a:prstGeom>
              <a:blipFill rotWithShape="1">
                <a:blip r:embed="rId4"/>
                <a:stretch>
                  <a:fillRect l="-67" t="-74" r="95" b="10"/>
                </a:stretch>
              </a:blipFill>
            </p:spPr>
            <p:txBody>
              <a:bodyPr/>
              <a:lstStyle/>
              <a:p>
                <a:r>
                  <a:rPr lang="zh-CN" altLang="en-US">
                    <a:noFill/>
                  </a:rPr>
                  <a:t> </a:t>
                </a:r>
              </a:p>
            </p:txBody>
          </p:sp>
        </mc:Fallback>
      </mc:AlternateContent>
      <p:pic>
        <p:nvPicPr>
          <p:cNvPr id="8" name="图片 7"/>
          <p:cNvPicPr>
            <a:picLocks noChangeAspect="1"/>
          </p:cNvPicPr>
          <p:nvPr/>
        </p:nvPicPr>
        <p:blipFill>
          <a:blip r:embed="rId5"/>
          <a:stretch>
            <a:fillRect/>
          </a:stretch>
        </p:blipFill>
        <p:spPr>
          <a:xfrm>
            <a:off x="4630069" y="4738502"/>
            <a:ext cx="3764606" cy="518205"/>
          </a:xfrm>
          <a:prstGeom prst="rect">
            <a:avLst/>
          </a:prstGeom>
        </p:spPr>
      </p:pic>
      <p:pic>
        <p:nvPicPr>
          <p:cNvPr id="9" name="图片 8"/>
          <p:cNvPicPr>
            <a:picLocks noChangeAspect="1"/>
          </p:cNvPicPr>
          <p:nvPr/>
        </p:nvPicPr>
        <p:blipFill>
          <a:blip r:embed="rId6"/>
          <a:stretch>
            <a:fillRect/>
          </a:stretch>
        </p:blipFill>
        <p:spPr>
          <a:xfrm>
            <a:off x="4630069" y="5428310"/>
            <a:ext cx="3299746" cy="495343"/>
          </a:xfrm>
          <a:prstGeom prst="rect">
            <a:avLst/>
          </a:prstGeom>
        </p:spPr>
      </p:pic>
      <p:pic>
        <p:nvPicPr>
          <p:cNvPr id="10" name="图片 9"/>
          <p:cNvPicPr>
            <a:picLocks noChangeAspect="1"/>
          </p:cNvPicPr>
          <p:nvPr/>
        </p:nvPicPr>
        <p:blipFill>
          <a:blip r:embed="rId7"/>
          <a:stretch>
            <a:fillRect/>
          </a:stretch>
        </p:blipFill>
        <p:spPr>
          <a:xfrm>
            <a:off x="9491996" y="5390207"/>
            <a:ext cx="1440305" cy="533446"/>
          </a:xfrm>
          <a:prstGeom prst="rect">
            <a:avLst/>
          </a:prstGeom>
        </p:spPr>
      </p:pic>
      <p:sp>
        <p:nvSpPr>
          <p:cNvPr id="11" name="右箭头 10"/>
          <p:cNvSpPr/>
          <p:nvPr/>
        </p:nvSpPr>
        <p:spPr>
          <a:xfrm>
            <a:off x="8238309" y="5466345"/>
            <a:ext cx="1010194" cy="35634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en-US" altLang="zh-CN" dirty="0"/>
              <a:t>G-N</a:t>
            </a:r>
            <a:r>
              <a:rPr lang="zh-CN" altLang="en-US" dirty="0"/>
              <a:t>用</a:t>
            </a:r>
            <a:r>
              <a:rPr lang="en-US" altLang="zh-CN" dirty="0"/>
              <a:t>J</a:t>
            </a:r>
            <a:r>
              <a:rPr lang="zh-CN" altLang="en-US" dirty="0"/>
              <a:t>的表达式近似了</a:t>
            </a:r>
            <a:r>
              <a:rPr lang="en-US" altLang="zh-CN" dirty="0"/>
              <a:t>H</a:t>
            </a:r>
          </a:p>
          <a:p>
            <a:r>
              <a:rPr lang="zh-CN" altLang="en-US" dirty="0"/>
              <a:t>步骤：</a:t>
            </a:r>
          </a:p>
        </p:txBody>
      </p:sp>
      <p:sp>
        <p:nvSpPr>
          <p:cNvPr id="4" name="灯片编号占位符 3"/>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图片 4"/>
          <p:cNvPicPr>
            <a:picLocks noChangeAspect="1"/>
          </p:cNvPicPr>
          <p:nvPr/>
        </p:nvPicPr>
        <p:blipFill>
          <a:blip r:embed="rId2"/>
          <a:stretch>
            <a:fillRect/>
          </a:stretch>
        </p:blipFill>
        <p:spPr>
          <a:xfrm>
            <a:off x="4830367" y="1606082"/>
            <a:ext cx="3299746" cy="495343"/>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9692294" y="1567979"/>
            <a:ext cx="1440305" cy="533446"/>
          </a:xfrm>
          <a:prstGeom prst="rect">
            <a:avLst/>
          </a:prstGeom>
          <a:ln>
            <a:solidFill>
              <a:schemeClr val="accent1"/>
            </a:solidFill>
          </a:ln>
        </p:spPr>
      </p:pic>
      <p:sp>
        <p:nvSpPr>
          <p:cNvPr id="7" name="右箭头 6"/>
          <p:cNvSpPr/>
          <p:nvPr/>
        </p:nvSpPr>
        <p:spPr>
          <a:xfrm>
            <a:off x="8438607" y="1644117"/>
            <a:ext cx="1010194" cy="356347"/>
          </a:xfrm>
          <a:prstGeom prst="rightArrow">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2063016" y="2902988"/>
            <a:ext cx="8588484" cy="1508891"/>
          </a:xfrm>
          <a:prstGeom prst="rect">
            <a:avLst/>
          </a:prstGeom>
        </p:spPr>
      </p:pic>
      <p:pic>
        <p:nvPicPr>
          <p:cNvPr id="9" name="图片 8"/>
          <p:cNvPicPr>
            <a:picLocks noChangeAspect="1"/>
          </p:cNvPicPr>
          <p:nvPr/>
        </p:nvPicPr>
        <p:blipFill>
          <a:blip r:embed="rId5"/>
          <a:stretch>
            <a:fillRect/>
          </a:stretch>
        </p:blipFill>
        <p:spPr>
          <a:xfrm>
            <a:off x="2005861" y="4470427"/>
            <a:ext cx="8702794" cy="1486029"/>
          </a:xfrm>
          <a:prstGeom prst="rect">
            <a:avLst/>
          </a:prstGeom>
        </p:spPr>
      </p:pic>
      <p:cxnSp>
        <p:nvCxnSpPr>
          <p:cNvPr id="11" name="直接箭头连接符 10"/>
          <p:cNvCxnSpPr/>
          <p:nvPr/>
        </p:nvCxnSpPr>
        <p:spPr>
          <a:xfrm flipH="1">
            <a:off x="5817326" y="4824549"/>
            <a:ext cx="1994263" cy="1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7811589" y="4639883"/>
                <a:ext cx="14745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𝛥</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𝐻</m:t>
                          </m:r>
                        </m:e>
                        <m:sup>
                          <m:r>
                            <a:rPr lang="zh-CN" altLang="en-US" i="0">
                              <a:latin typeface="Cambria Math" panose="02040503050406030204" pitchFamily="18" charset="0"/>
                            </a:rPr>
                            <m:t>−1</m:t>
                          </m:r>
                        </m:sup>
                      </m:sSup>
                      <m:r>
                        <a:rPr lang="zh-CN" altLang="en-US" i="1">
                          <a:latin typeface="Cambria Math" panose="02040503050406030204" pitchFamily="18" charset="0"/>
                        </a:rPr>
                        <m:t>𝑔</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7811589" y="4639883"/>
                <a:ext cx="1474570" cy="369332"/>
              </a:xfrm>
              <a:prstGeom prst="rect">
                <a:avLst/>
              </a:prstGeom>
              <a:blipFill rotWithShape="1">
                <a:blip r:embed="rId6"/>
                <a:stretch>
                  <a:fillRect l="-31" t="-155" r="38" b="91"/>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en-US" altLang="zh-CN" dirty="0"/>
              <a:t>Gauss-Newton</a:t>
            </a:r>
            <a:r>
              <a:rPr lang="zh-CN" altLang="en-US" dirty="0"/>
              <a:t>简单实用，但</a:t>
            </a:r>
            <a:r>
              <a:rPr lang="en-US" altLang="zh-CN" dirty="0"/>
              <a:t>		 </a:t>
            </a:r>
            <a:r>
              <a:rPr lang="zh-CN" altLang="en-US" dirty="0"/>
              <a:t>当中无法保证</a:t>
            </a:r>
            <a:r>
              <a:rPr lang="en-US" altLang="zh-CN" dirty="0"/>
              <a:t>H</a:t>
            </a:r>
            <a:r>
              <a:rPr lang="zh-CN" altLang="en-US" dirty="0"/>
              <a:t>可逆（二次近似不可靠）</a:t>
            </a:r>
            <a:endParaRPr lang="en-US" altLang="zh-CN" dirty="0"/>
          </a:p>
          <a:p>
            <a:r>
              <a:rPr lang="en-US" altLang="zh-CN" dirty="0" err="1"/>
              <a:t>Levenberg-Marquadt</a:t>
            </a:r>
            <a:r>
              <a:rPr lang="en-US" altLang="zh-CN" dirty="0"/>
              <a:t> </a:t>
            </a:r>
            <a:r>
              <a:rPr lang="zh-CN" altLang="en-US" dirty="0"/>
              <a:t>方法一定程度上改善了它</a:t>
            </a:r>
            <a:endParaRPr lang="en-US" altLang="zh-CN" dirty="0"/>
          </a:p>
          <a:p>
            <a:pPr lvl="1"/>
            <a:r>
              <a:rPr lang="en-US" altLang="zh-CN" dirty="0"/>
              <a:t>G-N</a:t>
            </a:r>
            <a:r>
              <a:rPr lang="zh-CN" altLang="en-US" dirty="0"/>
              <a:t>属于线搜索方法：先找到方向，再确定长度</a:t>
            </a:r>
            <a:endParaRPr lang="en-US" altLang="zh-CN" dirty="0"/>
          </a:p>
          <a:p>
            <a:pPr lvl="1"/>
            <a:r>
              <a:rPr lang="en-US" altLang="zh-CN" dirty="0"/>
              <a:t>L-M</a:t>
            </a:r>
            <a:r>
              <a:rPr lang="zh-CN" altLang="en-US" dirty="0"/>
              <a:t>属于信赖区域方法（</a:t>
            </a:r>
            <a:r>
              <a:rPr lang="en-US" altLang="zh-CN" dirty="0"/>
              <a:t>Trust Region</a:t>
            </a:r>
            <a:r>
              <a:rPr lang="zh-CN" altLang="en-US" dirty="0"/>
              <a:t>），认为近似只在区域内可靠</a:t>
            </a:r>
            <a:endParaRPr lang="en-US" altLang="zh-CN" dirty="0"/>
          </a:p>
          <a:p>
            <a:pPr lvl="2"/>
            <a:r>
              <a:rPr lang="zh-CN" altLang="en-US" dirty="0"/>
              <a:t>考虑近似程度的描述</a:t>
            </a:r>
            <a:endParaRPr lang="en-US" altLang="zh-CN" dirty="0"/>
          </a:p>
          <a:p>
            <a:pPr lvl="2"/>
            <a:endParaRPr lang="en-US" altLang="zh-CN" dirty="0"/>
          </a:p>
          <a:p>
            <a:pPr lvl="2"/>
            <a:r>
              <a:rPr lang="zh-CN" altLang="en-US" dirty="0"/>
              <a:t>若太小，则减小近似范围</a:t>
            </a:r>
            <a:endParaRPr lang="en-US" altLang="zh-CN" dirty="0"/>
          </a:p>
          <a:p>
            <a:pPr lvl="2"/>
            <a:r>
              <a:rPr lang="zh-CN" altLang="en-US" dirty="0"/>
              <a:t>若太大，则增加近似范围</a:t>
            </a:r>
          </a:p>
        </p:txBody>
      </p:sp>
      <p:sp>
        <p:nvSpPr>
          <p:cNvPr id="4" name="灯片编号占位符 3"/>
          <p:cNvSpPr>
            <a:spLocks noGrp="1"/>
          </p:cNvSpPr>
          <p:nvPr>
            <p:ph type="sldNum" sz="quarter" idx="12"/>
          </p:nvPr>
        </p:nvSpPr>
        <p:spPr/>
        <p:txBody>
          <a:bodyPr/>
          <a:lstStyle/>
          <a:p>
            <a:fld id="{6D22F896-40B5-4ADD-8801-0D06FADFA095}" type="slidenum">
              <a:rPr lang="en-US" smtClean="0"/>
              <a:t>15</a:t>
            </a:fld>
            <a:endParaRPr lang="en-US" dirty="0"/>
          </a:p>
        </p:txBody>
      </p:sp>
      <mc:AlternateContent xmlns:mc="http://schemas.openxmlformats.org/markup-compatibility/2006" xmlns:a14="http://schemas.microsoft.com/office/drawing/2010/main">
        <mc:Choice Requires="a14">
          <p:sp>
            <p:nvSpPr>
              <p:cNvPr id="5" name="矩形 4"/>
              <p:cNvSpPr/>
              <p:nvPr/>
            </p:nvSpPr>
            <p:spPr>
              <a:xfrm>
                <a:off x="4778646" y="2079563"/>
                <a:ext cx="14745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𝛥</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𝐻</m:t>
                          </m:r>
                        </m:e>
                        <m:sup>
                          <m:r>
                            <a:rPr lang="zh-CN" altLang="en-US" i="0">
                              <a:latin typeface="Cambria Math" panose="02040503050406030204" pitchFamily="18" charset="0"/>
                            </a:rPr>
                            <m:t>−1</m:t>
                          </m:r>
                        </m:sup>
                      </m:sSup>
                      <m:r>
                        <a:rPr lang="zh-CN" altLang="en-US" i="1">
                          <a:latin typeface="Cambria Math" panose="02040503050406030204" pitchFamily="18" charset="0"/>
                        </a:rPr>
                        <m:t>𝑔</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778646" y="2079563"/>
                <a:ext cx="1474570" cy="369332"/>
              </a:xfrm>
              <a:prstGeom prst="rect">
                <a:avLst/>
              </a:prstGeom>
              <a:blipFill rotWithShape="1">
                <a:blip r:embed="rId2"/>
                <a:stretch>
                  <a:fillRect l="-18" t="-155" r="25" b="9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842395" y="3806705"/>
            <a:ext cx="2629128" cy="655377"/>
          </a:xfrm>
          <a:prstGeom prst="rect">
            <a:avLst/>
          </a:prstGeom>
        </p:spPr>
      </p:pic>
      <p:sp>
        <p:nvSpPr>
          <p:cNvPr id="7" name="文本框 6"/>
          <p:cNvSpPr txBox="1"/>
          <p:nvPr/>
        </p:nvSpPr>
        <p:spPr>
          <a:xfrm>
            <a:off x="8168640" y="4032069"/>
            <a:ext cx="2146742" cy="369332"/>
          </a:xfrm>
          <a:prstGeom prst="rect">
            <a:avLst/>
          </a:prstGeom>
          <a:noFill/>
        </p:spPr>
        <p:txBody>
          <a:bodyPr wrap="none" rtlCol="0">
            <a:spAutoFit/>
          </a:bodyPr>
          <a:lstStyle/>
          <a:p>
            <a:r>
              <a:rPr lang="zh-CN" altLang="en-US" dirty="0"/>
              <a:t>实际下降</a:t>
            </a:r>
            <a:r>
              <a:rPr lang="en-US" altLang="zh-CN" dirty="0"/>
              <a:t>/</a:t>
            </a:r>
            <a:r>
              <a:rPr lang="zh-CN" altLang="en-US" dirty="0"/>
              <a:t>近似下降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zh-CN" altLang="en-US" dirty="0"/>
              <a:t>改进版的</a:t>
            </a:r>
            <a:r>
              <a:rPr lang="en-US" altLang="zh-CN" dirty="0"/>
              <a:t>G-N</a:t>
            </a:r>
            <a:r>
              <a:rPr lang="zh-CN" altLang="en-US" dirty="0"/>
              <a:t>：</a:t>
            </a:r>
          </a:p>
        </p:txBody>
      </p:sp>
      <p:sp>
        <p:nvSpPr>
          <p:cNvPr id="4" name="灯片编号占位符 3"/>
          <p:cNvSpPr>
            <a:spLocks noGrp="1"/>
          </p:cNvSpPr>
          <p:nvPr>
            <p:ph type="sldNum" sz="quarter" idx="12"/>
          </p:nvPr>
        </p:nvSpPr>
        <p:spPr/>
        <p:txBody>
          <a:bodyPr/>
          <a:lstStyle/>
          <a:p>
            <a:fld id="{6D22F896-40B5-4ADD-8801-0D06FADFA095}" type="slidenum">
              <a:rPr lang="en-US" smtClean="0"/>
              <a:t>16</a:t>
            </a:fld>
            <a:endParaRPr lang="en-US" dirty="0"/>
          </a:p>
        </p:txBody>
      </p:sp>
      <p:pic>
        <p:nvPicPr>
          <p:cNvPr id="5" name="图片 4"/>
          <p:cNvPicPr>
            <a:picLocks noChangeAspect="1"/>
          </p:cNvPicPr>
          <p:nvPr/>
        </p:nvPicPr>
        <p:blipFill>
          <a:blip r:embed="rId2"/>
          <a:stretch>
            <a:fillRect/>
          </a:stretch>
        </p:blipFill>
        <p:spPr>
          <a:xfrm>
            <a:off x="3478160" y="1302551"/>
            <a:ext cx="8527519" cy="5509737"/>
          </a:xfrm>
          <a:prstGeom prst="rect">
            <a:avLst/>
          </a:prstGeom>
        </p:spPr>
      </p:pic>
      <p:cxnSp>
        <p:nvCxnSpPr>
          <p:cNvPr id="7" name="直接箭头连接符 6"/>
          <p:cNvCxnSpPr/>
          <p:nvPr/>
        </p:nvCxnSpPr>
        <p:spPr>
          <a:xfrm flipH="1">
            <a:off x="6496594" y="4556369"/>
            <a:ext cx="870857" cy="16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445829" y="4371703"/>
            <a:ext cx="1858201" cy="369332"/>
          </a:xfrm>
          <a:prstGeom prst="rect">
            <a:avLst/>
          </a:prstGeom>
          <a:noFill/>
        </p:spPr>
        <p:txBody>
          <a:bodyPr wrap="none" rtlCol="0">
            <a:spAutoFit/>
          </a:bodyPr>
          <a:lstStyle/>
          <a:p>
            <a:r>
              <a:rPr lang="zh-CN" altLang="en-US" dirty="0"/>
              <a:t>这些都是经验值</a:t>
            </a:r>
          </a:p>
        </p:txBody>
      </p:sp>
      <p:cxnSp>
        <p:nvCxnSpPr>
          <p:cNvPr id="11" name="直接箭头连接符 10"/>
          <p:cNvCxnSpPr/>
          <p:nvPr/>
        </p:nvCxnSpPr>
        <p:spPr>
          <a:xfrm flipH="1" flipV="1">
            <a:off x="9304030" y="3239589"/>
            <a:ext cx="230189" cy="404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534219" y="3643621"/>
            <a:ext cx="2428870" cy="1200329"/>
          </a:xfrm>
          <a:prstGeom prst="rect">
            <a:avLst/>
          </a:prstGeom>
          <a:noFill/>
          <a:ln>
            <a:solidFill>
              <a:schemeClr val="accent1"/>
            </a:solidFill>
          </a:ln>
        </p:spPr>
        <p:txBody>
          <a:bodyPr wrap="none" rtlCol="0">
            <a:spAutoFit/>
          </a:bodyPr>
          <a:lstStyle/>
          <a:p>
            <a:pPr algn="ctr"/>
            <a:r>
              <a:rPr lang="en-US" altLang="zh-CN" dirty="0" err="1"/>
              <a:t>Levenberg</a:t>
            </a:r>
            <a:r>
              <a:rPr lang="zh-CN" altLang="en-US" dirty="0"/>
              <a:t>令</a:t>
            </a:r>
            <a:r>
              <a:rPr lang="en-US" altLang="zh-CN" dirty="0"/>
              <a:t>D=I</a:t>
            </a:r>
            <a:r>
              <a:rPr lang="zh-CN" altLang="en-US" dirty="0"/>
              <a:t>，即</a:t>
            </a:r>
            <a:endParaRPr lang="en-US" altLang="zh-CN" dirty="0"/>
          </a:p>
          <a:p>
            <a:pPr algn="ctr"/>
            <a:r>
              <a:rPr lang="zh-CN" altLang="en-US" dirty="0"/>
              <a:t>取一个球，</a:t>
            </a:r>
            <a:r>
              <a:rPr lang="en-US" altLang="zh-CN" dirty="0"/>
              <a:t>Marquardt</a:t>
            </a:r>
          </a:p>
          <a:p>
            <a:pPr algn="ctr"/>
            <a:r>
              <a:rPr lang="zh-CN" altLang="en-US" dirty="0"/>
              <a:t>令</a:t>
            </a:r>
            <a:r>
              <a:rPr lang="en-US" altLang="zh-CN" dirty="0"/>
              <a:t>D</a:t>
            </a:r>
            <a:r>
              <a:rPr lang="zh-CN" altLang="en-US" dirty="0"/>
              <a:t>取非负对角阵，即</a:t>
            </a:r>
            <a:endParaRPr lang="en-US" altLang="zh-CN" dirty="0"/>
          </a:p>
          <a:p>
            <a:pPr algn="ctr"/>
            <a:r>
              <a:rPr lang="zh-CN" altLang="en-US" dirty="0"/>
              <a:t>椭球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en-US" altLang="zh-CN" dirty="0"/>
              <a:t>Trust Region</a:t>
            </a:r>
            <a:r>
              <a:rPr lang="zh-CN" altLang="en-US" dirty="0"/>
              <a:t>内的优化，利用</a:t>
            </a:r>
            <a:r>
              <a:rPr lang="en-US" altLang="zh-CN" dirty="0"/>
              <a:t>Lagrange</a:t>
            </a:r>
            <a:r>
              <a:rPr lang="zh-CN" altLang="en-US" dirty="0"/>
              <a:t>乘子转化为无约束：</a:t>
            </a:r>
            <a:endParaRPr lang="en-US" altLang="zh-CN" dirty="0"/>
          </a:p>
          <a:p>
            <a:endParaRPr lang="en-US" altLang="zh-CN" dirty="0"/>
          </a:p>
          <a:p>
            <a:endParaRPr lang="en-US" altLang="zh-CN" dirty="0"/>
          </a:p>
          <a:p>
            <a:r>
              <a:rPr lang="zh-CN" altLang="en-US" dirty="0"/>
              <a:t>仍参照</a:t>
            </a:r>
            <a:r>
              <a:rPr lang="en-US" altLang="zh-CN" dirty="0"/>
              <a:t>G-N</a:t>
            </a:r>
            <a:r>
              <a:rPr lang="zh-CN" altLang="en-US" dirty="0"/>
              <a:t>展开，增量方程为：</a:t>
            </a:r>
            <a:endParaRPr lang="en-US" altLang="zh-CN" dirty="0"/>
          </a:p>
          <a:p>
            <a:endParaRPr lang="en-US" altLang="zh-CN" dirty="0"/>
          </a:p>
          <a:p>
            <a:r>
              <a:rPr lang="zh-CN" altLang="en-US" dirty="0"/>
              <a:t>在</a:t>
            </a:r>
            <a:r>
              <a:rPr lang="en-US" altLang="zh-CN" dirty="0" err="1"/>
              <a:t>Levenberg</a:t>
            </a:r>
            <a:r>
              <a:rPr lang="zh-CN" altLang="en-US" dirty="0"/>
              <a:t>方法中，取</a:t>
            </a:r>
            <a:r>
              <a:rPr lang="en-US" altLang="zh-CN" dirty="0"/>
              <a:t>D=I</a:t>
            </a:r>
            <a:r>
              <a:rPr lang="zh-CN" altLang="en-US" dirty="0"/>
              <a:t>，则：</a:t>
            </a:r>
          </a:p>
        </p:txBody>
      </p:sp>
      <p:sp>
        <p:nvSpPr>
          <p:cNvPr id="4" name="灯片编号占位符 3"/>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图片 4"/>
          <p:cNvPicPr>
            <a:picLocks noChangeAspect="1"/>
          </p:cNvPicPr>
          <p:nvPr/>
        </p:nvPicPr>
        <p:blipFill>
          <a:blip r:embed="rId2"/>
          <a:stretch>
            <a:fillRect/>
          </a:stretch>
        </p:blipFill>
        <p:spPr>
          <a:xfrm>
            <a:off x="3757010" y="2520554"/>
            <a:ext cx="4503810" cy="754445"/>
          </a:xfrm>
          <a:prstGeom prst="rect">
            <a:avLst/>
          </a:prstGeom>
        </p:spPr>
      </p:pic>
      <p:pic>
        <p:nvPicPr>
          <p:cNvPr id="6" name="图片 5"/>
          <p:cNvPicPr>
            <a:picLocks noChangeAspect="1"/>
          </p:cNvPicPr>
          <p:nvPr/>
        </p:nvPicPr>
        <p:blipFill>
          <a:blip r:embed="rId3"/>
          <a:stretch>
            <a:fillRect/>
          </a:stretch>
        </p:blipFill>
        <p:spPr>
          <a:xfrm>
            <a:off x="4766747" y="3968911"/>
            <a:ext cx="2484335" cy="487722"/>
          </a:xfrm>
          <a:prstGeom prst="rect">
            <a:avLst/>
          </a:prstGeom>
        </p:spPr>
      </p:pic>
      <p:pic>
        <p:nvPicPr>
          <p:cNvPr id="7" name="图片 6"/>
          <p:cNvPicPr>
            <a:picLocks noChangeAspect="1"/>
          </p:cNvPicPr>
          <p:nvPr/>
        </p:nvPicPr>
        <p:blipFill>
          <a:blip r:embed="rId4"/>
          <a:stretch>
            <a:fillRect/>
          </a:stretch>
        </p:blipFill>
        <p:spPr>
          <a:xfrm>
            <a:off x="4945832" y="4921925"/>
            <a:ext cx="2126164" cy="4572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en-US" altLang="zh-CN" dirty="0"/>
              <a:t>LM</a:t>
            </a:r>
            <a:r>
              <a:rPr lang="zh-CN" altLang="en-US" dirty="0"/>
              <a:t>相比于</a:t>
            </a:r>
            <a:r>
              <a:rPr lang="en-US" altLang="zh-CN" dirty="0"/>
              <a:t>GN</a:t>
            </a:r>
            <a:r>
              <a:rPr lang="zh-CN" altLang="en-US" dirty="0"/>
              <a:t>，能够保证增量方程的正定性</a:t>
            </a:r>
            <a:endParaRPr lang="en-US" altLang="zh-CN" dirty="0"/>
          </a:p>
          <a:p>
            <a:pPr lvl="1"/>
            <a:r>
              <a:rPr lang="zh-CN" altLang="en-US" dirty="0"/>
              <a:t>即，认为近似只在一定范围内成立，如果近似不好则缩小范围</a:t>
            </a:r>
            <a:endParaRPr lang="en-US" altLang="zh-CN" dirty="0"/>
          </a:p>
          <a:p>
            <a:r>
              <a:rPr lang="zh-CN" altLang="en-US" dirty="0"/>
              <a:t>从增量方程上来看，可以看成一阶和二阶的混合</a:t>
            </a:r>
            <a:endParaRPr lang="en-US" altLang="zh-CN" dirty="0"/>
          </a:p>
          <a:p>
            <a:pPr lvl="1"/>
            <a:r>
              <a:rPr lang="zh-CN" altLang="en-US" dirty="0"/>
              <a:t>参数     控制着两边的权重</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D22F896-40B5-4ADD-8801-0D06FADFA095}" type="slidenum">
              <a:rPr lang="en-US" smtClean="0"/>
              <a:t>18</a:t>
            </a:fld>
            <a:endParaRPr lang="en-US" dirty="0"/>
          </a:p>
        </p:txBody>
      </p:sp>
      <p:pic>
        <p:nvPicPr>
          <p:cNvPr id="5" name="图片 4"/>
          <p:cNvPicPr>
            <a:picLocks noChangeAspect="1"/>
          </p:cNvPicPr>
          <p:nvPr/>
        </p:nvPicPr>
        <p:blipFill>
          <a:blip r:embed="rId2"/>
          <a:stretch>
            <a:fillRect/>
          </a:stretch>
        </p:blipFill>
        <p:spPr>
          <a:xfrm>
            <a:off x="8429261" y="1625134"/>
            <a:ext cx="2126164" cy="457240"/>
          </a:xfrm>
          <a:prstGeom prst="rect">
            <a:avLst/>
          </a:prstGeom>
          <a:ln>
            <a:solidFill>
              <a:schemeClr val="accent1"/>
            </a:solidFill>
          </a:ln>
        </p:spPr>
      </p:pic>
      <mc:AlternateContent xmlns:mc="http://schemas.openxmlformats.org/markup-compatibility/2006" xmlns:a14="http://schemas.microsoft.com/office/drawing/2010/main">
        <mc:Choice Requires="a14">
          <p:sp>
            <p:nvSpPr>
              <p:cNvPr id="6" name="矩形 5"/>
              <p:cNvSpPr/>
              <p:nvPr/>
            </p:nvSpPr>
            <p:spPr>
              <a:xfrm>
                <a:off x="2629582" y="3371706"/>
                <a:ext cx="3665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𝜆</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629582" y="3371706"/>
                <a:ext cx="366574" cy="369332"/>
              </a:xfrm>
              <a:prstGeom prst="rect">
                <a:avLst/>
              </a:prstGeom>
              <a:blipFill rotWithShape="1">
                <a:blip r:embed="rId3"/>
                <a:stretch>
                  <a:fillRect l="-13" t="-133" r="62" b="69"/>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zh-CN" altLang="en-US" dirty="0"/>
              <a:t>小结</a:t>
            </a:r>
            <a:endParaRPr lang="en-US" altLang="zh-CN" dirty="0"/>
          </a:p>
          <a:p>
            <a:pPr lvl="1"/>
            <a:r>
              <a:rPr lang="zh-CN" altLang="en-US" dirty="0"/>
              <a:t>非线性优化是个很大的主题，研究者们为之奋斗多年</a:t>
            </a:r>
            <a:endParaRPr lang="en-US" altLang="zh-CN" dirty="0"/>
          </a:p>
          <a:p>
            <a:pPr lvl="1"/>
            <a:r>
              <a:rPr lang="zh-CN" altLang="en-US" dirty="0"/>
              <a:t>主要方法：最速下降、牛顿、</a:t>
            </a:r>
            <a:r>
              <a:rPr lang="en-US" altLang="zh-CN" dirty="0"/>
              <a:t>G-N</a:t>
            </a:r>
            <a:r>
              <a:rPr lang="zh-CN" altLang="en-US" dirty="0"/>
              <a:t>、</a:t>
            </a:r>
            <a:r>
              <a:rPr lang="en-US" altLang="zh-CN" dirty="0"/>
              <a:t>L-M</a:t>
            </a:r>
            <a:r>
              <a:rPr lang="zh-CN" altLang="en-US" dirty="0"/>
              <a:t>、</a:t>
            </a:r>
            <a:r>
              <a:rPr lang="en-US" altLang="zh-CN" dirty="0" err="1"/>
              <a:t>DogLeg</a:t>
            </a:r>
            <a:r>
              <a:rPr lang="zh-CN" altLang="en-US" dirty="0"/>
              <a:t>等</a:t>
            </a:r>
            <a:endParaRPr lang="en-US" altLang="zh-CN" dirty="0"/>
          </a:p>
          <a:p>
            <a:pPr lvl="1"/>
            <a:r>
              <a:rPr lang="zh-CN" altLang="en-US" dirty="0"/>
              <a:t>与线性规划不同，非线性需要针对具体问题具体分析</a:t>
            </a:r>
            <a:endParaRPr lang="en-US" altLang="zh-CN" dirty="0"/>
          </a:p>
          <a:p>
            <a:pPr lvl="1"/>
            <a:r>
              <a:rPr lang="zh-CN" altLang="en-US" dirty="0"/>
              <a:t>问题非凸时，对初值敏感，会陷入局部最优</a:t>
            </a:r>
            <a:endParaRPr lang="en-US" altLang="zh-CN" dirty="0"/>
          </a:p>
          <a:p>
            <a:pPr lvl="2"/>
            <a:r>
              <a:rPr lang="zh-CN" altLang="en-US" dirty="0"/>
              <a:t>目前没有非凸问题的通用最优值的寻找办法</a:t>
            </a:r>
            <a:endParaRPr lang="en-US" altLang="zh-CN" dirty="0"/>
          </a:p>
          <a:p>
            <a:pPr lvl="2"/>
            <a:r>
              <a:rPr lang="zh-CN" altLang="en-US" dirty="0"/>
              <a:t>问题凸时，二阶方法通常一两步就能收敛</a:t>
            </a:r>
          </a:p>
        </p:txBody>
      </p:sp>
      <p:sp>
        <p:nvSpPr>
          <p:cNvPr id="4" name="灯片编号占位符 3"/>
          <p:cNvSpPr>
            <a:spLocks noGrp="1"/>
          </p:cNvSpPr>
          <p:nvPr>
            <p:ph type="sldNum" sz="quarter" idx="12"/>
          </p:nvPr>
        </p:nvSpPr>
        <p:spPr/>
        <p:txBody>
          <a:bodyPr/>
          <a:lstStyle/>
          <a:p>
            <a:fld id="{6D22F896-40B5-4ADD-8801-0D06FADFA095}"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状态估计问题</a:t>
            </a:r>
          </a:p>
        </p:txBody>
      </p:sp>
      <p:sp>
        <p:nvSpPr>
          <p:cNvPr id="4" name="灯片编号占位符 3"/>
          <p:cNvSpPr>
            <a:spLocks noGrp="1"/>
          </p:cNvSpPr>
          <p:nvPr>
            <p:ph type="sldNum" sz="quarter" idx="12"/>
          </p:nvPr>
        </p:nvSpPr>
        <p:spPr/>
        <p:txBody>
          <a:bodyPr/>
          <a:lstStyle/>
          <a:p>
            <a:fld id="{6D22F896-40B5-4ADD-8801-0D06FADFA095}" type="slidenum">
              <a:rPr lang="en-US" smtClean="0"/>
              <a:t>2</a:t>
            </a:fld>
            <a:endParaRPr lang="en-US" dirty="0"/>
          </a:p>
        </p:txBody>
      </p:sp>
      <p:pic>
        <p:nvPicPr>
          <p:cNvPr id="5" name="图片 4"/>
          <p:cNvPicPr>
            <a:picLocks noChangeAspect="1"/>
          </p:cNvPicPr>
          <p:nvPr/>
        </p:nvPicPr>
        <p:blipFill>
          <a:blip r:embed="rId2"/>
          <a:srcRect r="5355"/>
          <a:stretch>
            <a:fillRect/>
          </a:stretch>
        </p:blipFill>
        <p:spPr>
          <a:xfrm>
            <a:off x="1852930" y="2809875"/>
            <a:ext cx="4669155" cy="1507490"/>
          </a:xfrm>
          <a:prstGeom prst="rect">
            <a:avLst/>
          </a:prstGeom>
        </p:spPr>
      </p:pic>
      <p:sp>
        <p:nvSpPr>
          <p:cNvPr id="9" name="内容占位符 8"/>
          <p:cNvSpPr>
            <a:spLocks noGrp="1"/>
          </p:cNvSpPr>
          <p:nvPr>
            <p:ph idx="1"/>
          </p:nvPr>
        </p:nvSpPr>
        <p:spPr/>
        <p:txBody>
          <a:bodyPr/>
          <a:lstStyle/>
          <a:p>
            <a:r>
              <a:rPr lang="zh-CN" altLang="en-US" b="1" dirty="0"/>
              <a:t>状态估计问题</a:t>
            </a:r>
            <a:endParaRPr lang="en-US" altLang="zh-CN" b="1" dirty="0"/>
          </a:p>
          <a:p>
            <a:endParaRPr lang="en-US" altLang="zh-CN" b="1" dirty="0"/>
          </a:p>
          <a:p>
            <a:endParaRPr lang="en-US" altLang="zh-CN" b="1" dirty="0"/>
          </a:p>
          <a:p>
            <a:endParaRPr lang="en-US" altLang="zh-CN" b="1" dirty="0"/>
          </a:p>
          <a:p>
            <a:endParaRPr lang="en-US" altLang="zh-CN" b="1" dirty="0"/>
          </a:p>
          <a:p>
            <a:r>
              <a:rPr lang="zh-CN" altLang="en-US" dirty="0"/>
              <a:t>最简单情况：</a:t>
            </a:r>
            <a:r>
              <a:rPr lang="zh-CN" altLang="en-US" dirty="0">
                <a:solidFill>
                  <a:schemeClr val="accent1"/>
                </a:solidFill>
              </a:rPr>
              <a:t>线性</a:t>
            </a:r>
            <a:r>
              <a:rPr lang="zh-CN" altLang="en-US" dirty="0"/>
              <a:t>系统，</a:t>
            </a:r>
            <a:r>
              <a:rPr lang="zh-CN" altLang="en-US" dirty="0">
                <a:solidFill>
                  <a:schemeClr val="accent1"/>
                </a:solidFill>
              </a:rPr>
              <a:t>高斯</a:t>
            </a:r>
            <a:r>
              <a:rPr lang="zh-CN" altLang="en-US" dirty="0"/>
              <a:t>噪声</a:t>
            </a:r>
            <a:endParaRPr lang="en-US" altLang="zh-CN" dirty="0"/>
          </a:p>
          <a:p>
            <a:r>
              <a:rPr lang="zh-CN" altLang="en-US" dirty="0"/>
              <a:t>复杂情况：</a:t>
            </a:r>
            <a:r>
              <a:rPr lang="zh-CN" altLang="en-US" dirty="0">
                <a:solidFill>
                  <a:schemeClr val="accent1"/>
                </a:solidFill>
              </a:rPr>
              <a:t>非线性</a:t>
            </a:r>
            <a:r>
              <a:rPr lang="zh-CN" altLang="en-US" dirty="0"/>
              <a:t>系统，</a:t>
            </a:r>
            <a:r>
              <a:rPr lang="zh-CN" altLang="en-US" dirty="0">
                <a:solidFill>
                  <a:schemeClr val="accent1"/>
                </a:solidFill>
              </a:rPr>
              <a:t>非高斯</a:t>
            </a:r>
            <a:r>
              <a:rPr lang="zh-CN" altLang="en-US" dirty="0"/>
              <a:t>噪声</a:t>
            </a:r>
          </a:p>
        </p:txBody>
      </p:sp>
      <p:pic>
        <p:nvPicPr>
          <p:cNvPr id="11" name="图片 10"/>
          <p:cNvPicPr>
            <a:picLocks noChangeAspect="1"/>
          </p:cNvPicPr>
          <p:nvPr/>
        </p:nvPicPr>
        <p:blipFill>
          <a:blip r:embed="rId3"/>
          <a:stretch>
            <a:fillRect/>
          </a:stretch>
        </p:blipFill>
        <p:spPr>
          <a:xfrm>
            <a:off x="6522372" y="4562888"/>
            <a:ext cx="3497883" cy="4801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a:t>
            </a:r>
          </a:p>
        </p:txBody>
      </p:sp>
      <p:sp>
        <p:nvSpPr>
          <p:cNvPr id="3" name="内容占位符 2"/>
          <p:cNvSpPr>
            <a:spLocks noGrp="1"/>
          </p:cNvSpPr>
          <p:nvPr>
            <p:ph idx="1"/>
          </p:nvPr>
        </p:nvSpPr>
        <p:spPr/>
        <p:txBody>
          <a:bodyPr/>
          <a:lstStyle/>
          <a:p>
            <a:r>
              <a:rPr lang="zh-CN" altLang="en-US" dirty="0"/>
              <a:t>本讲目标</a:t>
            </a:r>
            <a:endParaRPr lang="en-US" altLang="zh-CN" dirty="0"/>
          </a:p>
          <a:p>
            <a:pPr lvl="1"/>
            <a:r>
              <a:rPr lang="zh-CN" altLang="en-US" dirty="0"/>
              <a:t>理解以</a:t>
            </a:r>
            <a:r>
              <a:rPr lang="en-US" altLang="zh-CN" dirty="0"/>
              <a:t>EKF</a:t>
            </a:r>
            <a:r>
              <a:rPr lang="zh-CN" altLang="en-US" dirty="0"/>
              <a:t>为代表的滤波器后端的原理</a:t>
            </a:r>
          </a:p>
          <a:p>
            <a:pPr lvl="1"/>
            <a:r>
              <a:rPr lang="zh-CN" altLang="en-US" dirty="0"/>
              <a:t>理解非线性优化的后端工作原理</a:t>
            </a:r>
          </a:p>
        </p:txBody>
      </p:sp>
      <p:sp>
        <p:nvSpPr>
          <p:cNvPr id="4" name="灯片编号占位符 3"/>
          <p:cNvSpPr>
            <a:spLocks noGrp="1"/>
          </p:cNvSpPr>
          <p:nvPr>
            <p:ph type="sldNum" sz="quarter" idx="12"/>
          </p:nvPr>
        </p:nvSpPr>
        <p:spPr/>
        <p:txBody>
          <a:bodyPr/>
          <a:lstStyle/>
          <a:p>
            <a:fld id="{6D22F896-40B5-4ADD-8801-0D06FADFA095}"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文本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D22F896-40B5-4ADD-8801-0D06FADFA095}"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后端（</a:t>
            </a:r>
            <a:r>
              <a:rPr kumimoji="1" lang="en-US" altLang="zh-CN" dirty="0"/>
              <a:t>Backend</a:t>
            </a:r>
            <a:r>
              <a:rPr kumimoji="1" lang="zh-CN" altLang="en-US" dirty="0"/>
              <a:t>）</a:t>
            </a:r>
          </a:p>
          <a:p>
            <a:pPr lvl="1"/>
            <a:r>
              <a:rPr kumimoji="1" lang="zh-CN" altLang="en-US" dirty="0"/>
              <a:t>从带噪声的数据估计内在状态</a:t>
            </a:r>
            <a:r>
              <a:rPr kumimoji="1" lang="en-US" altLang="zh-CN" dirty="0"/>
              <a:t>——</a:t>
            </a:r>
            <a:r>
              <a:rPr kumimoji="1" lang="zh-CN" altLang="en-US" dirty="0"/>
              <a:t>状态估计问题</a:t>
            </a:r>
          </a:p>
          <a:p>
            <a:pPr lvl="1"/>
            <a:r>
              <a:rPr kumimoji="1" lang="en-US" altLang="zh-CN" dirty="0"/>
              <a:t>Estimated</a:t>
            </a:r>
            <a:r>
              <a:rPr kumimoji="1" lang="zh-CN" altLang="en-US" dirty="0"/>
              <a:t> </a:t>
            </a:r>
            <a:r>
              <a:rPr kumimoji="1" lang="en-US" altLang="zh-CN" dirty="0"/>
              <a:t>the</a:t>
            </a:r>
            <a:r>
              <a:rPr kumimoji="1" lang="zh-CN" altLang="en-US" dirty="0"/>
              <a:t> </a:t>
            </a:r>
            <a:r>
              <a:rPr kumimoji="1" lang="en-US" altLang="zh-CN" dirty="0"/>
              <a:t>inner</a:t>
            </a:r>
            <a:r>
              <a:rPr kumimoji="1" lang="zh-CN" altLang="en-US" dirty="0"/>
              <a:t> </a:t>
            </a:r>
            <a:r>
              <a:rPr kumimoji="1" lang="en-US" altLang="zh-CN" dirty="0"/>
              <a:t>state</a:t>
            </a:r>
            <a:r>
              <a:rPr kumimoji="1" lang="zh-CN" altLang="en-US" dirty="0"/>
              <a:t> </a:t>
            </a:r>
            <a:r>
              <a:rPr kumimoji="1" lang="en-US" altLang="zh-CN" dirty="0"/>
              <a:t>from</a:t>
            </a:r>
            <a:r>
              <a:rPr kumimoji="1" lang="zh-CN" altLang="en-US" dirty="0"/>
              <a:t> </a:t>
            </a:r>
            <a:r>
              <a:rPr kumimoji="1" lang="en-US" altLang="zh-CN" dirty="0"/>
              <a:t>noisy</a:t>
            </a:r>
            <a:r>
              <a:rPr kumimoji="1" lang="zh-CN" altLang="en-US" dirty="0"/>
              <a:t> </a:t>
            </a:r>
            <a:r>
              <a:rPr kumimoji="1" lang="en-US" altLang="zh-CN" dirty="0"/>
              <a:t>data</a:t>
            </a:r>
            <a:endParaRPr kumimoji="1" lang="zh-CN" altLang="en-US" dirty="0"/>
          </a:p>
          <a:p>
            <a:r>
              <a:rPr kumimoji="1" lang="zh-CN" altLang="en-US" dirty="0"/>
              <a:t>渐进式（</a:t>
            </a:r>
            <a:r>
              <a:rPr kumimoji="1" lang="en-US" altLang="zh-CN" dirty="0"/>
              <a:t>Incremental</a:t>
            </a:r>
            <a:r>
              <a:rPr kumimoji="1" lang="zh-CN" altLang="en-US" dirty="0"/>
              <a:t>）</a:t>
            </a:r>
          </a:p>
          <a:p>
            <a:pPr lvl="1"/>
            <a:r>
              <a:rPr kumimoji="1" lang="zh-CN" altLang="en-US" dirty="0"/>
              <a:t>保持当前状态的估计，在加入新信息时，更新已有的估计（滤波）</a:t>
            </a:r>
          </a:p>
          <a:p>
            <a:r>
              <a:rPr kumimoji="1" lang="zh-CN" altLang="en-US" dirty="0"/>
              <a:t>批量式（</a:t>
            </a:r>
            <a:r>
              <a:rPr kumimoji="1" lang="en-US" altLang="zh-CN" dirty="0"/>
              <a:t>Batch</a:t>
            </a:r>
            <a:r>
              <a:rPr kumimoji="1" lang="zh-CN" altLang="en-US" dirty="0"/>
              <a:t>）</a:t>
            </a:r>
          </a:p>
          <a:p>
            <a:pPr lvl="1"/>
            <a:r>
              <a:rPr kumimoji="1" lang="zh-CN" altLang="en-US" dirty="0"/>
              <a:t>给定一定规模的数据，计算该数据下的最优估计（优化）</a:t>
            </a:r>
          </a:p>
        </p:txBody>
      </p:sp>
      <p:sp>
        <p:nvSpPr>
          <p:cNvPr id="4" name="幻灯片编号占位符 3"/>
          <p:cNvSpPr>
            <a:spLocks noGrp="1"/>
          </p:cNvSpPr>
          <p:nvPr>
            <p:ph type="sldNum" sz="quarter" idx="12"/>
          </p:nvPr>
        </p:nvSpPr>
        <p:spPr/>
        <p:txBody>
          <a:bodyPr/>
          <a:lstStyle/>
          <a:p>
            <a:fld id="{6D22F896-40B5-4ADD-8801-0D06FADFA095}"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a:xfrm>
            <a:off x="1451579" y="2015733"/>
            <a:ext cx="9603275" cy="4009930"/>
          </a:xfrm>
        </p:spPr>
        <p:txBody>
          <a:bodyPr/>
          <a:lstStyle/>
          <a:p>
            <a:r>
              <a:rPr kumimoji="1" lang="zh-CN" altLang="en-US" dirty="0"/>
              <a:t>简单的例子</a:t>
            </a:r>
          </a:p>
          <a:p>
            <a:pPr lvl="1"/>
            <a:r>
              <a:rPr kumimoji="1" lang="zh-CN" altLang="en-US" dirty="0"/>
              <a:t>当我们蒙着眼走路时：</a:t>
            </a:r>
          </a:p>
          <a:p>
            <a:pPr lvl="2"/>
            <a:r>
              <a:rPr kumimoji="1" lang="zh-CN" altLang="en-US" dirty="0"/>
              <a:t>一开始我们知道自己在哪</a:t>
            </a:r>
          </a:p>
          <a:p>
            <a:pPr lvl="2"/>
            <a:r>
              <a:rPr kumimoji="1" lang="zh-CN" altLang="en-US" dirty="0"/>
              <a:t>能粗略估计每步的距离，但不确定</a:t>
            </a:r>
          </a:p>
          <a:p>
            <a:pPr lvl="2"/>
            <a:r>
              <a:rPr kumimoji="1" lang="zh-CN" altLang="en-US" dirty="0"/>
              <a:t>不确定性随时间累积</a:t>
            </a:r>
          </a:p>
          <a:p>
            <a:pPr lvl="2"/>
            <a:r>
              <a:rPr kumimoji="1" lang="zh-CN" altLang="en-US" dirty="0"/>
              <a:t>导致自身的位置不确定性越来越大</a:t>
            </a:r>
          </a:p>
          <a:p>
            <a:pPr lvl="1"/>
            <a:r>
              <a:rPr kumimoji="1" lang="zh-CN" altLang="en-US" dirty="0"/>
              <a:t>某个时刻睁开眼睛时</a:t>
            </a:r>
          </a:p>
          <a:p>
            <a:pPr lvl="2"/>
            <a:r>
              <a:rPr kumimoji="1" lang="zh-CN" altLang="en-US" dirty="0"/>
              <a:t>能够观测到周围</a:t>
            </a:r>
          </a:p>
          <a:p>
            <a:pPr lvl="2"/>
            <a:r>
              <a:rPr kumimoji="1" lang="zh-CN" altLang="en-US" dirty="0"/>
              <a:t>尽管也有不确定性，但比估计步长小很多</a:t>
            </a:r>
          </a:p>
          <a:p>
            <a:pPr lvl="2"/>
            <a:r>
              <a:rPr kumimoji="1" lang="zh-CN" altLang="en-US" dirty="0"/>
              <a:t>能够将不确定性保持在一定范围内</a:t>
            </a:r>
          </a:p>
        </p:txBody>
      </p:sp>
      <p:sp>
        <p:nvSpPr>
          <p:cNvPr id="4" name="幻灯片编号占位符 3"/>
          <p:cNvSpPr>
            <a:spLocks noGrp="1"/>
          </p:cNvSpPr>
          <p:nvPr>
            <p:ph type="sldNum" sz="quarter" idx="12"/>
          </p:nvPr>
        </p:nvSpPr>
        <p:spPr/>
        <p:txBody>
          <a:bodyPr/>
          <a:lstStyle/>
          <a:p>
            <a:fld id="{6D22F896-40B5-4ADD-8801-0D06FADFA095}" type="slidenum">
              <a:rPr lang="en-US" smtClean="0"/>
              <a:t>23</a:t>
            </a:fld>
            <a:endParaRPr lang="en-US" dirty="0"/>
          </a:p>
        </p:txBody>
      </p:sp>
      <p:pic>
        <p:nvPicPr>
          <p:cNvPr id="5" name="图片 4"/>
          <p:cNvPicPr>
            <a:picLocks noChangeAspect="1"/>
          </p:cNvPicPr>
          <p:nvPr/>
        </p:nvPicPr>
        <p:blipFill>
          <a:blip r:embed="rId2"/>
          <a:stretch>
            <a:fillRect/>
          </a:stretch>
        </p:blipFill>
        <p:spPr>
          <a:xfrm>
            <a:off x="6096000" y="2015733"/>
            <a:ext cx="5687157" cy="2421699"/>
          </a:xfrm>
          <a:prstGeom prst="rect">
            <a:avLst/>
          </a:prstGeom>
          <a:ln>
            <a:solidFill>
              <a:schemeClr val="accent1"/>
            </a:solidFill>
          </a:ln>
        </p:spPr>
      </p:pic>
      <p:sp>
        <p:nvSpPr>
          <p:cNvPr id="6" name="文本框 5"/>
          <p:cNvSpPr txBox="1"/>
          <p:nvPr/>
        </p:nvSpPr>
        <p:spPr>
          <a:xfrm>
            <a:off x="6253216" y="4599411"/>
            <a:ext cx="5493812" cy="369332"/>
          </a:xfrm>
          <a:prstGeom prst="rect">
            <a:avLst/>
          </a:prstGeom>
          <a:noFill/>
        </p:spPr>
        <p:txBody>
          <a:bodyPr wrap="none" rtlCol="0">
            <a:spAutoFit/>
          </a:bodyPr>
          <a:lstStyle/>
          <a:p>
            <a:r>
              <a:rPr kumimoji="1" lang="zh-CN" altLang="en-US" dirty="0"/>
              <a:t>同理，可以用渐进式和批量式两</a:t>
            </a:r>
            <a:r>
              <a:rPr kumimoji="1" lang="zh-CN" altLang="en-US"/>
              <a:t>种方式描述这个过程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a:xfrm>
            <a:off x="1451579" y="2015732"/>
            <a:ext cx="9603275" cy="4185776"/>
          </a:xfrm>
        </p:spPr>
        <p:txBody>
          <a:bodyPr/>
          <a:lstStyle/>
          <a:p>
            <a:r>
              <a:rPr kumimoji="1" lang="zh-CN" altLang="en-US" dirty="0"/>
              <a:t>数学描述</a:t>
            </a:r>
          </a:p>
          <a:p>
            <a:pPr lvl="1"/>
            <a:r>
              <a:rPr kumimoji="1" lang="zh-CN" altLang="en-US" dirty="0"/>
              <a:t>符号定义：</a:t>
            </a:r>
          </a:p>
          <a:p>
            <a:pPr lvl="1"/>
            <a:r>
              <a:rPr kumimoji="1" lang="en-US" altLang="zh-CN" dirty="0"/>
              <a:t>t</a:t>
            </a:r>
            <a:r>
              <a:rPr kumimoji="1" lang="zh-CN" altLang="en-US" dirty="0"/>
              <a:t> </a:t>
            </a:r>
            <a:r>
              <a:rPr kumimoji="1" lang="en-US" altLang="zh-CN" dirty="0"/>
              <a:t>=</a:t>
            </a:r>
            <a:r>
              <a:rPr kumimoji="1" lang="zh-CN" altLang="en-US" dirty="0"/>
              <a:t> </a:t>
            </a:r>
            <a:r>
              <a:rPr kumimoji="1" lang="en-US" altLang="zh-CN" dirty="0"/>
              <a:t>0</a:t>
            </a:r>
            <a:r>
              <a:rPr kumimoji="1" lang="zh-CN" altLang="en-US" dirty="0"/>
              <a:t> </a:t>
            </a:r>
            <a:r>
              <a:rPr kumimoji="1" lang="en-US" altLang="zh-CN" dirty="0"/>
              <a:t>…</a:t>
            </a:r>
            <a:r>
              <a:rPr kumimoji="1" lang="zh-CN" altLang="en-US" dirty="0"/>
              <a:t> </a:t>
            </a:r>
            <a:r>
              <a:rPr kumimoji="1" lang="en-US" altLang="zh-CN" dirty="0"/>
              <a:t>N</a:t>
            </a:r>
            <a:r>
              <a:rPr kumimoji="1" lang="zh-CN" altLang="en-US" dirty="0"/>
              <a:t> 时间内，机器人的位姿为：            ，同时有路标</a:t>
            </a:r>
          </a:p>
          <a:p>
            <a:pPr lvl="1"/>
            <a:r>
              <a:rPr kumimoji="1" lang="zh-CN" altLang="en-US" dirty="0"/>
              <a:t>运动和观测方程记为：</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r>
              <a:rPr kumimoji="1" lang="zh-CN" altLang="en-US" dirty="0"/>
              <a:t>注意：运动和观测都受噪声影响；可以没有运动方程（纯视觉</a:t>
            </a:r>
            <a:r>
              <a:rPr kumimoji="1" lang="en-US" altLang="zh-CN" dirty="0"/>
              <a:t>SLAM</a:t>
            </a:r>
            <a:r>
              <a:rPr kumimoji="1" lang="zh-CN" altLang="en-US" dirty="0"/>
              <a:t>）</a:t>
            </a:r>
          </a:p>
          <a:p>
            <a:pPr lvl="1"/>
            <a:endParaRPr kumimoji="1" lang="zh-CN" altLang="en-US" dirty="0"/>
          </a:p>
        </p:txBody>
      </p:sp>
      <p:sp>
        <p:nvSpPr>
          <p:cNvPr id="4" name="幻灯片编号占位符 3"/>
          <p:cNvSpPr>
            <a:spLocks noGrp="1"/>
          </p:cNvSpPr>
          <p:nvPr>
            <p:ph type="sldNum" sz="quarter" idx="12"/>
          </p:nvPr>
        </p:nvSpPr>
        <p:spPr/>
        <p:txBody>
          <a:bodyPr/>
          <a:lstStyle/>
          <a:p>
            <a:fld id="{6D22F896-40B5-4ADD-8801-0D06FADFA095}" type="slidenum">
              <a:rPr lang="en-US" smtClean="0"/>
              <a:t>24</a:t>
            </a:fld>
            <a:endParaRPr lang="en-US" dirty="0"/>
          </a:p>
        </p:txBody>
      </p:sp>
      <p:pic>
        <p:nvPicPr>
          <p:cNvPr id="8" name="图片 7"/>
          <p:cNvPicPr>
            <a:picLocks noChangeAspect="1"/>
          </p:cNvPicPr>
          <p:nvPr/>
        </p:nvPicPr>
        <p:blipFill>
          <a:blip r:embed="rId3"/>
          <a:stretch>
            <a:fillRect/>
          </a:stretch>
        </p:blipFill>
        <p:spPr>
          <a:xfrm>
            <a:off x="2971801" y="3760502"/>
            <a:ext cx="6793523" cy="1281797"/>
          </a:xfrm>
          <a:prstGeom prst="rect">
            <a:avLst/>
          </a:prstGeom>
        </p:spPr>
      </p:pic>
      <p:graphicFrame>
        <p:nvGraphicFramePr>
          <p:cNvPr id="5" name="对象 4">
            <a:hlinkClick r:id="" action="ppaction://ole?verb=0"/>
          </p:cNvPr>
          <p:cNvGraphicFramePr>
            <a:graphicFrameLocks noChangeAspect="1"/>
          </p:cNvGraphicFramePr>
          <p:nvPr/>
        </p:nvGraphicFramePr>
        <p:xfrm>
          <a:off x="5909945" y="2921000"/>
          <a:ext cx="685800" cy="342900"/>
        </p:xfrm>
        <a:graphic>
          <a:graphicData uri="http://schemas.openxmlformats.org/presentationml/2006/ole">
            <mc:AlternateContent xmlns:mc="http://schemas.openxmlformats.org/markup-compatibility/2006">
              <mc:Choice xmlns:v="urn:schemas-microsoft-com:vml" Requires="v">
                <p:oleObj spid="_x0000_s1026" r:id="rId4" imgW="457200" imgH="228600" progId="Equation.KSEE3">
                  <p:embed/>
                </p:oleObj>
              </mc:Choice>
              <mc:Fallback>
                <p:oleObj r:id="rId4" imgW="457200" imgH="228600" progId="Equation.KSEE3">
                  <p:embed/>
                  <p:pic>
                    <p:nvPicPr>
                      <p:cNvPr id="0" name="图片 1024"/>
                      <p:cNvPicPr/>
                      <p:nvPr/>
                    </p:nvPicPr>
                    <p:blipFill>
                      <a:blip r:embed="rId5"/>
                      <a:stretch>
                        <a:fillRect/>
                      </a:stretch>
                    </p:blipFill>
                    <p:spPr>
                      <a:xfrm>
                        <a:off x="5909945" y="2921000"/>
                        <a:ext cx="685800" cy="3429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8107045" y="2921000"/>
          <a:ext cx="949960" cy="329565"/>
        </p:xfrm>
        <a:graphic>
          <a:graphicData uri="http://schemas.openxmlformats.org/presentationml/2006/ole">
            <mc:AlternateContent xmlns:mc="http://schemas.openxmlformats.org/markup-compatibility/2006">
              <mc:Choice xmlns:v="urn:schemas-microsoft-com:vml" Requires="v">
                <p:oleObj spid="_x0000_s1027" r:id="rId6" imgW="622300" imgH="215900" progId="Equation.KSEE3">
                  <p:embed/>
                </p:oleObj>
              </mc:Choice>
              <mc:Fallback>
                <p:oleObj r:id="rId6" imgW="622300" imgH="215900" progId="Equation.KSEE3">
                  <p:embed/>
                  <p:pic>
                    <p:nvPicPr>
                      <p:cNvPr id="0" name="图片 1025"/>
                      <p:cNvPicPr/>
                      <p:nvPr/>
                    </p:nvPicPr>
                    <p:blipFill>
                      <a:blip r:embed="rId7"/>
                      <a:stretch>
                        <a:fillRect/>
                      </a:stretch>
                    </p:blipFill>
                    <p:spPr>
                      <a:xfrm>
                        <a:off x="8107045" y="2921000"/>
                        <a:ext cx="949960" cy="329565"/>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用随机变量表示状态，估计其概率分布</a:t>
            </a:r>
          </a:p>
          <a:p>
            <a:r>
              <a:rPr kumimoji="1" lang="en-US" altLang="zh-CN" dirty="0"/>
              <a:t>k</a:t>
            </a:r>
            <a:r>
              <a:rPr kumimoji="1" lang="zh-CN" altLang="en-US" dirty="0"/>
              <a:t> 时刻所有待估计的量组成</a:t>
            </a:r>
            <a:r>
              <a:rPr kumimoji="1" lang="en-US" altLang="zh-CN" dirty="0"/>
              <a:t>k</a:t>
            </a:r>
            <a:r>
              <a:rPr kumimoji="1" lang="zh-CN" altLang="en-US" dirty="0"/>
              <a:t>时刻状态：</a:t>
            </a:r>
          </a:p>
          <a:p>
            <a:r>
              <a:rPr kumimoji="1" lang="en-US" altLang="zh-CN" dirty="0"/>
              <a:t>k</a:t>
            </a:r>
            <a:r>
              <a:rPr kumimoji="1" lang="zh-CN" altLang="en-US" dirty="0"/>
              <a:t> 时刻观测统一记成：     方程简化为：</a:t>
            </a:r>
          </a:p>
        </p:txBody>
      </p:sp>
      <p:sp>
        <p:nvSpPr>
          <p:cNvPr id="4" name="幻灯片编号占位符 3"/>
          <p:cNvSpPr>
            <a:spLocks noGrp="1"/>
          </p:cNvSpPr>
          <p:nvPr>
            <p:ph type="sldNum" sz="quarter" idx="12"/>
          </p:nvPr>
        </p:nvSpPr>
        <p:spPr/>
        <p:txBody>
          <a:bodyPr/>
          <a:lstStyle/>
          <a:p>
            <a:fld id="{6D22F896-40B5-4ADD-8801-0D06FADFA095}" type="slidenum">
              <a:rPr lang="en-US" smtClean="0"/>
              <a:t>25</a:t>
            </a:fld>
            <a:endParaRPr lang="en-US" dirty="0"/>
          </a:p>
        </p:txBody>
      </p:sp>
      <p:pic>
        <p:nvPicPr>
          <p:cNvPr id="5" name="图片 4"/>
          <p:cNvPicPr>
            <a:picLocks noChangeAspect="1"/>
          </p:cNvPicPr>
          <p:nvPr/>
        </p:nvPicPr>
        <p:blipFill>
          <a:blip r:embed="rId2"/>
          <a:stretch>
            <a:fillRect/>
          </a:stretch>
        </p:blipFill>
        <p:spPr>
          <a:xfrm>
            <a:off x="6253216" y="2353408"/>
            <a:ext cx="3187700" cy="838200"/>
          </a:xfrm>
          <a:prstGeom prst="rect">
            <a:avLst/>
          </a:prstGeom>
        </p:spPr>
      </p:pic>
      <p:pic>
        <p:nvPicPr>
          <p:cNvPr id="7" name="图片 6"/>
          <p:cNvPicPr>
            <a:picLocks noChangeAspect="1"/>
          </p:cNvPicPr>
          <p:nvPr/>
        </p:nvPicPr>
        <p:blipFill>
          <a:blip r:embed="rId3"/>
          <a:stretch>
            <a:fillRect/>
          </a:stretch>
        </p:blipFill>
        <p:spPr>
          <a:xfrm>
            <a:off x="1829709" y="3529284"/>
            <a:ext cx="5588000" cy="1270000"/>
          </a:xfrm>
          <a:prstGeom prst="rect">
            <a:avLst/>
          </a:prstGeom>
        </p:spPr>
      </p:pic>
      <p:pic>
        <p:nvPicPr>
          <p:cNvPr id="8" name="图片 7"/>
          <p:cNvPicPr>
            <a:picLocks noChangeAspect="1"/>
          </p:cNvPicPr>
          <p:nvPr/>
        </p:nvPicPr>
        <p:blipFill>
          <a:blip r:embed="rId4"/>
          <a:stretch>
            <a:fillRect/>
          </a:stretch>
        </p:blipFill>
        <p:spPr>
          <a:xfrm>
            <a:off x="4196861" y="3046536"/>
            <a:ext cx="304800" cy="368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根据过去</a:t>
            </a:r>
            <a:r>
              <a:rPr kumimoji="1" lang="en-US" altLang="zh-CN" dirty="0"/>
              <a:t>0</a:t>
            </a:r>
            <a:r>
              <a:rPr kumimoji="1" lang="zh-CN" altLang="en-US" dirty="0"/>
              <a:t>时刻到</a:t>
            </a:r>
            <a:r>
              <a:rPr kumimoji="1" lang="en-US" altLang="zh-CN" dirty="0"/>
              <a:t>k</a:t>
            </a:r>
            <a:r>
              <a:rPr kumimoji="1" lang="zh-CN" altLang="en-US" dirty="0"/>
              <a:t>时刻的数据</a:t>
            </a:r>
          </a:p>
          <a:p>
            <a:r>
              <a:rPr kumimoji="1" lang="zh-CN" altLang="en-US" dirty="0"/>
              <a:t>估计当前的状态：</a:t>
            </a:r>
          </a:p>
          <a:p>
            <a:endParaRPr kumimoji="1" lang="zh-CN" altLang="en-US" dirty="0"/>
          </a:p>
          <a:p>
            <a:r>
              <a:rPr kumimoji="1" lang="en-US" altLang="zh-CN" dirty="0"/>
              <a:t>Bayes</a:t>
            </a:r>
            <a:r>
              <a:rPr kumimoji="1" lang="zh-CN" altLang="en-US" dirty="0"/>
              <a:t>展开：</a:t>
            </a:r>
          </a:p>
          <a:p>
            <a:endParaRPr kumimoji="1" lang="zh-CN" altLang="en-US" dirty="0"/>
          </a:p>
          <a:p>
            <a:r>
              <a:rPr kumimoji="1" lang="zh-CN" altLang="en-US" dirty="0"/>
              <a:t>先验部分按条件概率展开：</a:t>
            </a:r>
          </a:p>
        </p:txBody>
      </p:sp>
      <p:sp>
        <p:nvSpPr>
          <p:cNvPr id="4" name="幻灯片编号占位符 3"/>
          <p:cNvSpPr>
            <a:spLocks noGrp="1"/>
          </p:cNvSpPr>
          <p:nvPr>
            <p:ph type="sldNum" sz="quarter" idx="12"/>
          </p:nvPr>
        </p:nvSpPr>
        <p:spPr/>
        <p:txBody>
          <a:bodyPr/>
          <a:lstStyle/>
          <a:p>
            <a:fld id="{6D22F896-40B5-4ADD-8801-0D06FADFA095}" type="slidenum">
              <a:rPr lang="en-US" smtClean="0"/>
              <a:t>26</a:t>
            </a:fld>
            <a:endParaRPr lang="en-US" dirty="0"/>
          </a:p>
        </p:txBody>
      </p:sp>
      <p:pic>
        <p:nvPicPr>
          <p:cNvPr id="6" name="图片 5"/>
          <p:cNvPicPr>
            <a:picLocks noChangeAspect="1"/>
          </p:cNvPicPr>
          <p:nvPr/>
        </p:nvPicPr>
        <p:blipFill>
          <a:blip r:embed="rId2"/>
          <a:stretch>
            <a:fillRect/>
          </a:stretch>
        </p:blipFill>
        <p:spPr>
          <a:xfrm>
            <a:off x="6096909" y="1218754"/>
            <a:ext cx="5588000" cy="127000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3957515" y="2519045"/>
            <a:ext cx="2565400" cy="673100"/>
          </a:xfrm>
          <a:prstGeom prst="rect">
            <a:avLst/>
          </a:prstGeom>
        </p:spPr>
      </p:pic>
      <p:pic>
        <p:nvPicPr>
          <p:cNvPr id="8" name="图片 7"/>
          <p:cNvPicPr>
            <a:picLocks noChangeAspect="1"/>
          </p:cNvPicPr>
          <p:nvPr/>
        </p:nvPicPr>
        <p:blipFill>
          <a:blip r:embed="rId4"/>
          <a:stretch>
            <a:fillRect/>
          </a:stretch>
        </p:blipFill>
        <p:spPr>
          <a:xfrm>
            <a:off x="3430954" y="3456849"/>
            <a:ext cx="6807200" cy="520700"/>
          </a:xfrm>
          <a:prstGeom prst="rect">
            <a:avLst/>
          </a:prstGeom>
        </p:spPr>
      </p:pic>
      <p:sp>
        <p:nvSpPr>
          <p:cNvPr id="9" name="文本框 8"/>
          <p:cNvSpPr txBox="1"/>
          <p:nvPr/>
        </p:nvSpPr>
        <p:spPr>
          <a:xfrm>
            <a:off x="6365631" y="4057587"/>
            <a:ext cx="646331" cy="369332"/>
          </a:xfrm>
          <a:prstGeom prst="rect">
            <a:avLst/>
          </a:prstGeom>
          <a:noFill/>
        </p:spPr>
        <p:txBody>
          <a:bodyPr wrap="none" rtlCol="0">
            <a:spAutoFit/>
          </a:bodyPr>
          <a:lstStyle/>
          <a:p>
            <a:r>
              <a:rPr kumimoji="1" lang="zh-CN" altLang="en-US" dirty="0"/>
              <a:t>似然</a:t>
            </a:r>
          </a:p>
        </p:txBody>
      </p:sp>
      <p:sp>
        <p:nvSpPr>
          <p:cNvPr id="10" name="文本框 9"/>
          <p:cNvSpPr txBox="1"/>
          <p:nvPr/>
        </p:nvSpPr>
        <p:spPr>
          <a:xfrm>
            <a:off x="8244578" y="4057587"/>
            <a:ext cx="646331" cy="369332"/>
          </a:xfrm>
          <a:prstGeom prst="rect">
            <a:avLst/>
          </a:prstGeom>
          <a:noFill/>
        </p:spPr>
        <p:txBody>
          <a:bodyPr wrap="none" rtlCol="0">
            <a:spAutoFit/>
          </a:bodyPr>
          <a:lstStyle/>
          <a:p>
            <a:r>
              <a:rPr kumimoji="1" lang="zh-CN" altLang="en-US"/>
              <a:t>先验</a:t>
            </a:r>
          </a:p>
        </p:txBody>
      </p:sp>
      <p:pic>
        <p:nvPicPr>
          <p:cNvPr id="11" name="图片 10"/>
          <p:cNvPicPr>
            <a:picLocks noChangeAspect="1"/>
          </p:cNvPicPr>
          <p:nvPr/>
        </p:nvPicPr>
        <p:blipFill>
          <a:blip r:embed="rId5"/>
          <a:stretch>
            <a:fillRect/>
          </a:stretch>
        </p:blipFill>
        <p:spPr>
          <a:xfrm>
            <a:off x="885569" y="4990095"/>
            <a:ext cx="10502900" cy="952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注意先验部分的组成：</a:t>
            </a:r>
          </a:p>
          <a:p>
            <a:endParaRPr kumimoji="1" lang="zh-CN" altLang="en-US" dirty="0"/>
          </a:p>
          <a:p>
            <a:endParaRPr kumimoji="1" lang="zh-CN" altLang="en-US" dirty="0"/>
          </a:p>
          <a:p>
            <a:endParaRPr kumimoji="1" lang="zh-CN" altLang="en-US" dirty="0"/>
          </a:p>
          <a:p>
            <a:r>
              <a:rPr kumimoji="1" lang="zh-CN" altLang="en-US" dirty="0"/>
              <a:t>分歧：</a:t>
            </a:r>
          </a:p>
          <a:p>
            <a:pPr lvl="1"/>
            <a:r>
              <a:rPr kumimoji="1" lang="zh-CN" altLang="en-US" dirty="0"/>
              <a:t>可以假设</a:t>
            </a:r>
            <a:r>
              <a:rPr kumimoji="1" lang="en-US" altLang="zh-CN" dirty="0"/>
              <a:t>k</a:t>
            </a:r>
            <a:r>
              <a:rPr kumimoji="1" lang="zh-CN" altLang="en-US" dirty="0"/>
              <a:t>时刻状态只和</a:t>
            </a:r>
            <a:r>
              <a:rPr kumimoji="1" lang="en-US" altLang="zh-CN" dirty="0"/>
              <a:t>k-1</a:t>
            </a:r>
            <a:r>
              <a:rPr kumimoji="1" lang="zh-CN" altLang="en-US" dirty="0"/>
              <a:t>时刻有关（假设了一阶马尔可夫性）</a:t>
            </a:r>
          </a:p>
          <a:p>
            <a:pPr lvl="1"/>
            <a:r>
              <a:rPr kumimoji="1" lang="zh-CN" altLang="en-US" dirty="0"/>
              <a:t>或假设</a:t>
            </a:r>
            <a:r>
              <a:rPr kumimoji="1" lang="en-US" altLang="zh-CN" dirty="0"/>
              <a:t>k</a:t>
            </a:r>
            <a:r>
              <a:rPr kumimoji="1" lang="zh-CN" altLang="en-US" dirty="0"/>
              <a:t>时刻状态与先前所有时刻均有关（不假设马尔可夫性）</a:t>
            </a:r>
          </a:p>
        </p:txBody>
      </p:sp>
      <p:sp>
        <p:nvSpPr>
          <p:cNvPr id="4" name="幻灯片编号占位符 3"/>
          <p:cNvSpPr>
            <a:spLocks noGrp="1"/>
          </p:cNvSpPr>
          <p:nvPr>
            <p:ph type="sldNum" sz="quarter" idx="12"/>
          </p:nvPr>
        </p:nvSpPr>
        <p:spPr/>
        <p:txBody>
          <a:bodyPr/>
          <a:lstStyle/>
          <a:p>
            <a:fld id="{6D22F896-40B5-4ADD-8801-0D06FADFA095}" type="slidenum">
              <a:rPr lang="en-US" smtClean="0"/>
              <a:t>27</a:t>
            </a:fld>
            <a:endParaRPr lang="en-US" dirty="0"/>
          </a:p>
        </p:txBody>
      </p:sp>
      <p:pic>
        <p:nvPicPr>
          <p:cNvPr id="5" name="图片 4"/>
          <p:cNvPicPr>
            <a:picLocks noChangeAspect="1"/>
          </p:cNvPicPr>
          <p:nvPr/>
        </p:nvPicPr>
        <p:blipFill>
          <a:blip r:embed="rId2"/>
          <a:stretch>
            <a:fillRect/>
          </a:stretch>
        </p:blipFill>
        <p:spPr>
          <a:xfrm>
            <a:off x="1181948" y="2488046"/>
            <a:ext cx="10502900" cy="952500"/>
          </a:xfrm>
          <a:prstGeom prst="rect">
            <a:avLst/>
          </a:prstGeom>
        </p:spPr>
      </p:pic>
      <p:sp>
        <p:nvSpPr>
          <p:cNvPr id="6" name="文本框 5"/>
          <p:cNvSpPr txBox="1"/>
          <p:nvPr/>
        </p:nvSpPr>
        <p:spPr>
          <a:xfrm>
            <a:off x="8253046" y="3390211"/>
            <a:ext cx="2108269" cy="369332"/>
          </a:xfrm>
          <a:prstGeom prst="rect">
            <a:avLst/>
          </a:prstGeom>
          <a:noFill/>
        </p:spPr>
        <p:txBody>
          <a:bodyPr wrap="none" rtlCol="0">
            <a:spAutoFit/>
          </a:bodyPr>
          <a:lstStyle/>
          <a:p>
            <a:r>
              <a:rPr kumimoji="1" lang="en-US" altLang="zh-CN" dirty="0"/>
              <a:t>k-1</a:t>
            </a:r>
            <a:r>
              <a:rPr kumimoji="1" lang="zh-CN" altLang="en-US" dirty="0"/>
              <a:t>时刻的状态估计</a:t>
            </a:r>
          </a:p>
        </p:txBody>
      </p:sp>
      <p:sp>
        <p:nvSpPr>
          <p:cNvPr id="8" name="文本框 7"/>
          <p:cNvSpPr txBox="1"/>
          <p:nvPr/>
        </p:nvSpPr>
        <p:spPr>
          <a:xfrm>
            <a:off x="4530865" y="3415379"/>
            <a:ext cx="2666114" cy="369332"/>
          </a:xfrm>
          <a:prstGeom prst="rect">
            <a:avLst/>
          </a:prstGeom>
          <a:noFill/>
        </p:spPr>
        <p:txBody>
          <a:bodyPr wrap="none" rtlCol="0">
            <a:spAutoFit/>
          </a:bodyPr>
          <a:lstStyle/>
          <a:p>
            <a:r>
              <a:rPr kumimoji="1" lang="en-US" altLang="zh-CN" dirty="0"/>
              <a:t>k</a:t>
            </a:r>
            <a:r>
              <a:rPr kumimoji="1" lang="zh-CN" altLang="en-US" dirty="0"/>
              <a:t>时刻受先前状态的影响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a:xfrm>
            <a:off x="1451579" y="2015732"/>
            <a:ext cx="9603275" cy="3904422"/>
          </a:xfrm>
        </p:spPr>
        <p:txBody>
          <a:bodyPr>
            <a:normAutofit/>
          </a:bodyPr>
          <a:lstStyle/>
          <a:p>
            <a:r>
              <a:rPr kumimoji="1" lang="zh-CN" altLang="en-US" dirty="0"/>
              <a:t>假设一阶马尔可夫性的情况：</a:t>
            </a:r>
          </a:p>
          <a:p>
            <a:pPr lvl="1"/>
            <a:endParaRPr kumimoji="1" lang="zh-CN" altLang="en-US" dirty="0"/>
          </a:p>
          <a:p>
            <a:pPr lvl="1"/>
            <a:r>
              <a:rPr kumimoji="1" lang="zh-CN" altLang="en-US" dirty="0"/>
              <a:t>第二项：</a:t>
            </a:r>
          </a:p>
          <a:p>
            <a:endParaRPr kumimoji="1" lang="zh-CN" altLang="en-US" dirty="0"/>
          </a:p>
          <a:p>
            <a:r>
              <a:rPr kumimoji="1" lang="zh-CN" altLang="en-US" dirty="0"/>
              <a:t>于是，该公式指出了如何从</a:t>
            </a:r>
            <a:r>
              <a:rPr kumimoji="1" lang="en-US" altLang="zh-CN" dirty="0"/>
              <a:t>k-1</a:t>
            </a:r>
            <a:r>
              <a:rPr kumimoji="1" lang="zh-CN" altLang="en-US" dirty="0"/>
              <a:t>时刻的状态分布递推至</a:t>
            </a:r>
            <a:r>
              <a:rPr kumimoji="1" lang="en-US" altLang="zh-CN" dirty="0"/>
              <a:t>k</a:t>
            </a:r>
            <a:r>
              <a:rPr kumimoji="1" lang="zh-CN" altLang="en-US" dirty="0"/>
              <a:t>时刻的分布</a:t>
            </a:r>
          </a:p>
          <a:p>
            <a:pPr lvl="1"/>
            <a:r>
              <a:rPr kumimoji="1" lang="zh-CN" altLang="en-US" dirty="0"/>
              <a:t>只是现在我们还没有代入具体的分布形式</a:t>
            </a:r>
          </a:p>
          <a:p>
            <a:r>
              <a:rPr kumimoji="1" lang="zh-CN" altLang="en-US" dirty="0"/>
              <a:t>在线性模型、高斯状态分布下，我们将得到卡尔曼滤波器</a:t>
            </a:r>
          </a:p>
          <a:p>
            <a:pPr lvl="1"/>
            <a:r>
              <a:rPr kumimoji="1" lang="zh-CN" altLang="en-US" dirty="0"/>
              <a:t>在非线性模型、高斯状态分布下，可以在工作点附近线性展开，得到扩展卡尔曼滤波器</a:t>
            </a:r>
          </a:p>
        </p:txBody>
      </p:sp>
      <p:sp>
        <p:nvSpPr>
          <p:cNvPr id="4" name="幻灯片编号占位符 3"/>
          <p:cNvSpPr>
            <a:spLocks noGrp="1"/>
          </p:cNvSpPr>
          <p:nvPr>
            <p:ph type="sldNum" sz="quarter" idx="12"/>
          </p:nvPr>
        </p:nvSpPr>
        <p:spPr/>
        <p:txBody>
          <a:bodyPr/>
          <a:lstStyle/>
          <a:p>
            <a:fld id="{6D22F896-40B5-4ADD-8801-0D06FADFA095}" type="slidenum">
              <a:rPr lang="en-US" smtClean="0"/>
              <a:t>28</a:t>
            </a:fld>
            <a:endParaRPr lang="en-US" dirty="0"/>
          </a:p>
        </p:txBody>
      </p:sp>
      <p:pic>
        <p:nvPicPr>
          <p:cNvPr id="5" name="图片 4"/>
          <p:cNvPicPr>
            <a:picLocks noChangeAspect="1"/>
          </p:cNvPicPr>
          <p:nvPr/>
        </p:nvPicPr>
        <p:blipFill>
          <a:blip r:embed="rId2"/>
          <a:stretch>
            <a:fillRect/>
          </a:stretch>
        </p:blipFill>
        <p:spPr>
          <a:xfrm>
            <a:off x="5238254" y="1912369"/>
            <a:ext cx="5816600" cy="647700"/>
          </a:xfrm>
          <a:prstGeom prst="rect">
            <a:avLst/>
          </a:prstGeom>
        </p:spPr>
      </p:pic>
      <p:pic>
        <p:nvPicPr>
          <p:cNvPr id="6" name="图片 5"/>
          <p:cNvPicPr>
            <a:picLocks noChangeAspect="1"/>
          </p:cNvPicPr>
          <p:nvPr/>
        </p:nvPicPr>
        <p:blipFill>
          <a:blip r:embed="rId3"/>
          <a:stretch>
            <a:fillRect/>
          </a:stretch>
        </p:blipFill>
        <p:spPr>
          <a:xfrm>
            <a:off x="3294185" y="2722047"/>
            <a:ext cx="6705600" cy="660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卡尔曼滤波器的推导</a:t>
            </a:r>
          </a:p>
          <a:p>
            <a:pPr lvl="1"/>
            <a:r>
              <a:rPr kumimoji="1" lang="zh-CN" altLang="en-US" dirty="0"/>
              <a:t>线性模型和高斯噪声：</a:t>
            </a:r>
          </a:p>
          <a:p>
            <a:pPr lvl="1"/>
            <a:endParaRPr kumimoji="1" lang="zh-CN" altLang="en-US" dirty="0"/>
          </a:p>
          <a:p>
            <a:pPr lvl="1"/>
            <a:endParaRPr kumimoji="1" lang="zh-CN" altLang="en-US" dirty="0"/>
          </a:p>
          <a:p>
            <a:pPr lvl="1"/>
            <a:endParaRPr kumimoji="1" lang="zh-CN" altLang="en-US" dirty="0"/>
          </a:p>
          <a:p>
            <a:pPr lvl="1"/>
            <a:r>
              <a:rPr kumimoji="1" lang="zh-CN" altLang="en-US" dirty="0"/>
              <a:t>状态的高斯分布（区别先后验）</a:t>
            </a:r>
          </a:p>
        </p:txBody>
      </p:sp>
      <p:sp>
        <p:nvSpPr>
          <p:cNvPr id="4" name="幻灯片编号占位符 3"/>
          <p:cNvSpPr>
            <a:spLocks noGrp="1"/>
          </p:cNvSpPr>
          <p:nvPr>
            <p:ph type="sldNum" sz="quarter" idx="12"/>
          </p:nvPr>
        </p:nvSpPr>
        <p:spPr/>
        <p:txBody>
          <a:bodyPr/>
          <a:lstStyle/>
          <a:p>
            <a:fld id="{6D22F896-40B5-4ADD-8801-0D06FADFA095}" type="slidenum">
              <a:rPr lang="en-US" smtClean="0"/>
              <a:t>29</a:t>
            </a:fld>
            <a:endParaRPr lang="en-US" dirty="0"/>
          </a:p>
        </p:txBody>
      </p:sp>
      <p:pic>
        <p:nvPicPr>
          <p:cNvPr id="5" name="图片 4"/>
          <p:cNvPicPr>
            <a:picLocks noChangeAspect="1"/>
          </p:cNvPicPr>
          <p:nvPr/>
        </p:nvPicPr>
        <p:blipFill>
          <a:blip r:embed="rId2"/>
          <a:stretch>
            <a:fillRect/>
          </a:stretch>
        </p:blipFill>
        <p:spPr>
          <a:xfrm>
            <a:off x="4923204" y="2015732"/>
            <a:ext cx="5956300" cy="1155700"/>
          </a:xfrm>
          <a:prstGeom prst="rect">
            <a:avLst/>
          </a:prstGeom>
        </p:spPr>
      </p:pic>
      <p:pic>
        <p:nvPicPr>
          <p:cNvPr id="6" name="图片 5"/>
          <p:cNvPicPr>
            <a:picLocks noChangeAspect="1"/>
          </p:cNvPicPr>
          <p:nvPr/>
        </p:nvPicPr>
        <p:blipFill>
          <a:blip r:embed="rId3"/>
          <a:stretch>
            <a:fillRect/>
          </a:stretch>
        </p:blipFill>
        <p:spPr>
          <a:xfrm>
            <a:off x="4923204" y="3333410"/>
            <a:ext cx="4076700" cy="495300"/>
          </a:xfrm>
          <a:prstGeom prst="rect">
            <a:avLst/>
          </a:prstGeom>
        </p:spPr>
      </p:pic>
      <p:pic>
        <p:nvPicPr>
          <p:cNvPr id="7" name="图片 6"/>
          <p:cNvPicPr>
            <a:picLocks noChangeAspect="1"/>
          </p:cNvPicPr>
          <p:nvPr/>
        </p:nvPicPr>
        <p:blipFill>
          <a:blip r:embed="rId4"/>
          <a:stretch>
            <a:fillRect/>
          </a:stretch>
        </p:blipFill>
        <p:spPr>
          <a:xfrm>
            <a:off x="5604119" y="3990688"/>
            <a:ext cx="2538970" cy="545760"/>
          </a:xfrm>
          <a:prstGeom prst="rect">
            <a:avLst/>
          </a:prstGeom>
        </p:spPr>
      </p:pic>
      <p:sp>
        <p:nvSpPr>
          <p:cNvPr id="8" name="文本框 7"/>
          <p:cNvSpPr txBox="1"/>
          <p:nvPr/>
        </p:nvSpPr>
        <p:spPr>
          <a:xfrm>
            <a:off x="6315223" y="4632064"/>
            <a:ext cx="646331" cy="369332"/>
          </a:xfrm>
          <a:prstGeom prst="rect">
            <a:avLst/>
          </a:prstGeom>
          <a:noFill/>
        </p:spPr>
        <p:txBody>
          <a:bodyPr wrap="none" rtlCol="0">
            <a:spAutoFit/>
          </a:bodyPr>
          <a:lstStyle/>
          <a:p>
            <a:r>
              <a:rPr kumimoji="1" lang="zh-CN" altLang="en-US"/>
              <a:t>后验</a:t>
            </a:r>
          </a:p>
        </p:txBody>
      </p:sp>
      <p:pic>
        <p:nvPicPr>
          <p:cNvPr id="9" name="图片 8"/>
          <p:cNvPicPr>
            <a:picLocks noChangeAspect="1"/>
          </p:cNvPicPr>
          <p:nvPr/>
        </p:nvPicPr>
        <p:blipFill>
          <a:blip r:embed="rId5"/>
          <a:stretch>
            <a:fillRect/>
          </a:stretch>
        </p:blipFill>
        <p:spPr>
          <a:xfrm>
            <a:off x="9458568" y="4022438"/>
            <a:ext cx="799571" cy="514010"/>
          </a:xfrm>
          <a:prstGeom prst="rect">
            <a:avLst/>
          </a:prstGeom>
        </p:spPr>
      </p:pic>
      <p:sp>
        <p:nvSpPr>
          <p:cNvPr id="10" name="文本框 9"/>
          <p:cNvSpPr txBox="1"/>
          <p:nvPr/>
        </p:nvSpPr>
        <p:spPr>
          <a:xfrm>
            <a:off x="9458568" y="4613838"/>
            <a:ext cx="671979" cy="369332"/>
          </a:xfrm>
          <a:prstGeom prst="rect">
            <a:avLst/>
          </a:prstGeom>
          <a:noFill/>
        </p:spPr>
        <p:txBody>
          <a:bodyPr wrap="none" rtlCol="0">
            <a:spAutoFit/>
          </a:bodyPr>
          <a:lstStyle/>
          <a:p>
            <a:r>
              <a:rPr kumimoji="1" lang="zh-CN" altLang="en-US" dirty="0"/>
              <a:t>先验</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状态估计问题</a:t>
            </a:r>
          </a:p>
        </p:txBody>
      </p:sp>
      <p:sp>
        <p:nvSpPr>
          <p:cNvPr id="3" name="内容占位符 2"/>
          <p:cNvSpPr>
            <a:spLocks noGrp="1"/>
          </p:cNvSpPr>
          <p:nvPr>
            <p:ph idx="1"/>
          </p:nvPr>
        </p:nvSpPr>
        <p:spPr/>
        <p:txBody>
          <a:bodyPr/>
          <a:lstStyle/>
          <a:p>
            <a:r>
              <a:rPr lang="zh-CN" altLang="en-US" dirty="0">
                <a:solidFill>
                  <a:schemeClr val="accent1"/>
                </a:solidFill>
              </a:rPr>
              <a:t>状态</a:t>
            </a:r>
            <a:r>
              <a:rPr lang="zh-CN" altLang="en-US" dirty="0"/>
              <a:t>变量（所有待求解的量）</a:t>
            </a:r>
            <a:endParaRPr lang="en-US" altLang="zh-CN" dirty="0"/>
          </a:p>
          <a:p>
            <a:endParaRPr lang="en-US" altLang="zh-CN" dirty="0"/>
          </a:p>
          <a:p>
            <a:endParaRPr lang="en-US" altLang="zh-CN" dirty="0"/>
          </a:p>
          <a:p>
            <a:r>
              <a:rPr lang="zh-CN" altLang="en-US" dirty="0"/>
              <a:t>状态估计等同于求解条件分布：</a:t>
            </a:r>
            <a:endParaRPr lang="en-US" altLang="zh-CN" dirty="0"/>
          </a:p>
          <a:p>
            <a:r>
              <a:rPr lang="zh-CN" altLang="en-US" dirty="0"/>
              <a:t>考虑更简单的情况：只有观测时，类似于</a:t>
            </a:r>
            <a:r>
              <a:rPr lang="en-US" altLang="zh-CN" dirty="0"/>
              <a:t>Structure from Motion </a:t>
            </a:r>
            <a:r>
              <a:rPr lang="zh-CN" altLang="en-US" dirty="0"/>
              <a:t>（</a:t>
            </a:r>
            <a:r>
              <a:rPr lang="en-US" altLang="zh-CN" dirty="0" err="1"/>
              <a:t>SfM</a:t>
            </a:r>
            <a:r>
              <a:rPr lang="zh-CN" altLang="en-US" dirty="0"/>
              <a:t>）</a:t>
            </a:r>
            <a:endParaRPr lang="en-US" altLang="zh-CN" dirty="0"/>
          </a:p>
          <a:p>
            <a:r>
              <a:rPr lang="zh-CN" altLang="en-US" dirty="0"/>
              <a:t>贝叶斯法则：</a:t>
            </a:r>
          </a:p>
        </p:txBody>
      </p:sp>
      <p:sp>
        <p:nvSpPr>
          <p:cNvPr id="4" name="灯片编号占位符 3"/>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图片 4"/>
          <p:cNvPicPr>
            <a:picLocks noChangeAspect="1"/>
          </p:cNvPicPr>
          <p:nvPr/>
        </p:nvPicPr>
        <p:blipFill>
          <a:blip r:embed="rId2"/>
          <a:stretch>
            <a:fillRect/>
          </a:stretch>
        </p:blipFill>
        <p:spPr>
          <a:xfrm>
            <a:off x="7172070" y="1050762"/>
            <a:ext cx="4108461" cy="1488475"/>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2352154" y="2603558"/>
            <a:ext cx="3673158" cy="617273"/>
          </a:xfrm>
          <a:prstGeom prst="rect">
            <a:avLst/>
          </a:prstGeom>
        </p:spPr>
      </p:pic>
      <p:pic>
        <p:nvPicPr>
          <p:cNvPr id="7" name="图片 6"/>
          <p:cNvPicPr>
            <a:picLocks noChangeAspect="1"/>
          </p:cNvPicPr>
          <p:nvPr/>
        </p:nvPicPr>
        <p:blipFill>
          <a:blip r:embed="rId4"/>
          <a:stretch>
            <a:fillRect/>
          </a:stretch>
        </p:blipFill>
        <p:spPr>
          <a:xfrm>
            <a:off x="5424441" y="3382809"/>
            <a:ext cx="1447925" cy="594412"/>
          </a:xfrm>
          <a:prstGeom prst="rect">
            <a:avLst/>
          </a:prstGeom>
        </p:spPr>
      </p:pic>
      <p:pic>
        <p:nvPicPr>
          <p:cNvPr id="9" name="图片 8"/>
          <p:cNvPicPr>
            <a:picLocks noChangeAspect="1"/>
          </p:cNvPicPr>
          <p:nvPr/>
        </p:nvPicPr>
        <p:blipFill>
          <a:blip r:embed="rId5"/>
          <a:stretch>
            <a:fillRect/>
          </a:stretch>
        </p:blipFill>
        <p:spPr>
          <a:xfrm>
            <a:off x="4130824" y="4665885"/>
            <a:ext cx="4244708" cy="80016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EKF</a:t>
            </a:r>
            <a:r>
              <a:rPr lang="zh-CN" altLang="en-US"/>
              <a:t>滤波器形式后端</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预测（</a:t>
            </a:r>
            <a:r>
              <a:rPr lang="en-US" altLang="zh-CN" dirty="0"/>
              <a:t>k-1</a:t>
            </a:r>
            <a:r>
              <a:rPr lang="zh-CN" altLang="en-US" dirty="0"/>
              <a:t>时刻后验通过运动方程推算</a:t>
            </a:r>
            <a:r>
              <a:rPr lang="en-US" altLang="zh-CN" dirty="0"/>
              <a:t>k</a:t>
            </a:r>
            <a:r>
              <a:rPr lang="zh-CN" altLang="en-US" dirty="0"/>
              <a:t>时刻先验）</a:t>
            </a:r>
          </a:p>
          <a:p>
            <a:endParaRPr lang="zh-CN" altLang="en-US" dirty="0"/>
          </a:p>
          <a:p>
            <a:endParaRPr lang="zh-CN" altLang="en-US" dirty="0"/>
          </a:p>
          <a:p>
            <a:r>
              <a:rPr lang="zh-CN" altLang="en-US" dirty="0"/>
              <a:t>并记成：</a:t>
            </a:r>
          </a:p>
          <a:p>
            <a:r>
              <a:rPr lang="zh-CN" altLang="en-US" dirty="0"/>
              <a:t>根据观测方程，可知：</a:t>
            </a:r>
          </a:p>
          <a:p>
            <a:r>
              <a:rPr lang="zh-CN" altLang="en-US" dirty="0"/>
              <a:t>根据前面的</a:t>
            </a:r>
            <a:r>
              <a:rPr lang="en-US" altLang="zh-CN" dirty="0"/>
              <a:t>Bayes</a:t>
            </a:r>
            <a:r>
              <a:rPr lang="zh-CN" altLang="en-US" dirty="0"/>
              <a:t>展开：</a:t>
            </a:r>
          </a:p>
          <a:p>
            <a:endParaRPr lang="zh-CN" altLang="en-US" dirty="0"/>
          </a:p>
          <a:p>
            <a:r>
              <a:rPr lang="zh-CN" altLang="en-US" dirty="0"/>
              <a:t>需要计算两个分布的乘积</a:t>
            </a:r>
          </a:p>
        </p:txBody>
      </p:sp>
      <p:sp>
        <p:nvSpPr>
          <p:cNvPr id="4" name="幻灯片编号占位符 3"/>
          <p:cNvSpPr>
            <a:spLocks noGrp="1"/>
          </p:cNvSpPr>
          <p:nvPr>
            <p:ph type="sldNum" sz="quarter" idx="12"/>
          </p:nvPr>
        </p:nvSpPr>
        <p:spPr/>
        <p:txBody>
          <a:bodyPr/>
          <a:lstStyle/>
          <a:p>
            <a:fld id="{6D22F896-40B5-4ADD-8801-0D06FADFA095}" type="slidenum">
              <a:rPr lang="en-US" smtClean="0"/>
              <a:t>30</a:t>
            </a:fld>
            <a:endParaRPr lang="en-US" dirty="0"/>
          </a:p>
        </p:txBody>
      </p:sp>
      <p:pic>
        <p:nvPicPr>
          <p:cNvPr id="5" name="图片 4"/>
          <p:cNvPicPr>
            <a:picLocks noChangeAspect="1"/>
          </p:cNvPicPr>
          <p:nvPr/>
        </p:nvPicPr>
        <p:blipFill>
          <a:blip r:embed="rId2"/>
          <a:stretch>
            <a:fillRect/>
          </a:stretch>
        </p:blipFill>
        <p:spPr>
          <a:xfrm>
            <a:off x="2336312" y="2553189"/>
            <a:ext cx="7073900" cy="673100"/>
          </a:xfrm>
          <a:prstGeom prst="rect">
            <a:avLst/>
          </a:prstGeom>
        </p:spPr>
      </p:pic>
      <p:sp>
        <p:nvSpPr>
          <p:cNvPr id="6" name="文本框 5"/>
          <p:cNvSpPr txBox="1"/>
          <p:nvPr/>
        </p:nvSpPr>
        <p:spPr>
          <a:xfrm>
            <a:off x="9671539" y="2553189"/>
            <a:ext cx="2051538" cy="646331"/>
          </a:xfrm>
          <a:prstGeom prst="rect">
            <a:avLst/>
          </a:prstGeom>
          <a:noFill/>
        </p:spPr>
        <p:txBody>
          <a:bodyPr wrap="square" rtlCol="0">
            <a:spAutoFit/>
          </a:bodyPr>
          <a:lstStyle/>
          <a:p>
            <a:r>
              <a:rPr kumimoji="1" lang="zh-CN" altLang="en-US" dirty="0"/>
              <a:t>需要用到高斯分布的</a:t>
            </a:r>
            <a:r>
              <a:rPr kumimoji="1" lang="zh-CN" altLang="en-US"/>
              <a:t>线性组合性质</a:t>
            </a:r>
          </a:p>
        </p:txBody>
      </p:sp>
      <p:pic>
        <p:nvPicPr>
          <p:cNvPr id="8" name="图片 7"/>
          <p:cNvPicPr>
            <a:picLocks noChangeAspect="1"/>
          </p:cNvPicPr>
          <p:nvPr/>
        </p:nvPicPr>
        <p:blipFill>
          <a:blip r:embed="rId3"/>
          <a:stretch>
            <a:fillRect/>
          </a:stretch>
        </p:blipFill>
        <p:spPr>
          <a:xfrm>
            <a:off x="2837474" y="3148769"/>
            <a:ext cx="5626100" cy="533400"/>
          </a:xfrm>
          <a:prstGeom prst="rect">
            <a:avLst/>
          </a:prstGeom>
        </p:spPr>
      </p:pic>
      <p:sp>
        <p:nvSpPr>
          <p:cNvPr id="10" name="文本框 9"/>
          <p:cNvSpPr txBox="1"/>
          <p:nvPr/>
        </p:nvSpPr>
        <p:spPr>
          <a:xfrm>
            <a:off x="9671539" y="3230803"/>
            <a:ext cx="646331" cy="369332"/>
          </a:xfrm>
          <a:prstGeom prst="rect">
            <a:avLst/>
          </a:prstGeom>
          <a:noFill/>
        </p:spPr>
        <p:txBody>
          <a:bodyPr wrap="none" rtlCol="0">
            <a:spAutoFit/>
          </a:bodyPr>
          <a:lstStyle/>
          <a:p>
            <a:r>
              <a:rPr kumimoji="1" lang="zh-CN" altLang="en-US"/>
              <a:t>先验</a:t>
            </a:r>
          </a:p>
        </p:txBody>
      </p:sp>
      <p:pic>
        <p:nvPicPr>
          <p:cNvPr id="11" name="图片 10"/>
          <p:cNvPicPr>
            <a:picLocks noChangeAspect="1"/>
          </p:cNvPicPr>
          <p:nvPr/>
        </p:nvPicPr>
        <p:blipFill>
          <a:blip r:embed="rId4"/>
          <a:stretch>
            <a:fillRect/>
          </a:stretch>
        </p:blipFill>
        <p:spPr>
          <a:xfrm>
            <a:off x="4361954" y="4228210"/>
            <a:ext cx="6692900" cy="469900"/>
          </a:xfrm>
          <a:prstGeom prst="rect">
            <a:avLst/>
          </a:prstGeom>
        </p:spPr>
      </p:pic>
      <p:pic>
        <p:nvPicPr>
          <p:cNvPr id="15" name="图片 14"/>
          <p:cNvPicPr>
            <a:picLocks noChangeAspect="1"/>
          </p:cNvPicPr>
          <p:nvPr/>
        </p:nvPicPr>
        <p:blipFill>
          <a:blip r:embed="rId5"/>
          <a:stretch>
            <a:fillRect/>
          </a:stretch>
        </p:blipFill>
        <p:spPr>
          <a:xfrm>
            <a:off x="4614495" y="3696900"/>
            <a:ext cx="2804281" cy="45539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技巧</a:t>
            </a:r>
            <a:r>
              <a:rPr kumimoji="1" lang="zh-CN" altLang="en-US" dirty="0">
                <a:sym typeface="Wingdings" panose="05000000000000000000"/>
              </a:rPr>
              <a:t>：已知两侧均是高斯分布，所以：</a:t>
            </a:r>
          </a:p>
          <a:p>
            <a:r>
              <a:rPr kumimoji="1" lang="zh-CN" altLang="en-US" dirty="0"/>
              <a:t>既然都是高斯分布，只需要比较指数部分的二次项和一次项部分即可。</a:t>
            </a:r>
          </a:p>
          <a:p>
            <a:r>
              <a:rPr kumimoji="1" lang="zh-CN" altLang="en-US" dirty="0"/>
              <a:t>指数部分展开：</a:t>
            </a:r>
          </a:p>
          <a:p>
            <a:endParaRPr kumimoji="1" lang="zh-CN" altLang="en-US" dirty="0"/>
          </a:p>
          <a:p>
            <a:endParaRPr kumimoji="1" lang="zh-CN" altLang="en-US" dirty="0"/>
          </a:p>
          <a:p>
            <a:r>
              <a:rPr kumimoji="1" lang="zh-CN" altLang="en-US" dirty="0"/>
              <a:t>比较       的二次和一次项系数，对于二次项，有：</a:t>
            </a:r>
          </a:p>
        </p:txBody>
      </p:sp>
      <p:sp>
        <p:nvSpPr>
          <p:cNvPr id="4" name="幻灯片编号占位符 3"/>
          <p:cNvSpPr>
            <a:spLocks noGrp="1"/>
          </p:cNvSpPr>
          <p:nvPr>
            <p:ph type="sldNum" sz="quarter" idx="12"/>
          </p:nvPr>
        </p:nvSpPr>
        <p:spPr/>
        <p:txBody>
          <a:bodyPr/>
          <a:lstStyle/>
          <a:p>
            <a:fld id="{6D22F896-40B5-4ADD-8801-0D06FADFA095}" type="slidenum">
              <a:rPr lang="en-US" smtClean="0"/>
              <a:t>31</a:t>
            </a:fld>
            <a:endParaRPr lang="en-US" dirty="0"/>
          </a:p>
        </p:txBody>
      </p:sp>
      <p:pic>
        <p:nvPicPr>
          <p:cNvPr id="5" name="图片 4"/>
          <p:cNvPicPr>
            <a:picLocks noChangeAspect="1"/>
          </p:cNvPicPr>
          <p:nvPr/>
        </p:nvPicPr>
        <p:blipFill>
          <a:blip r:embed="rId2"/>
          <a:stretch>
            <a:fillRect/>
          </a:stretch>
        </p:blipFill>
        <p:spPr>
          <a:xfrm>
            <a:off x="4361954" y="1545832"/>
            <a:ext cx="6692900" cy="46990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6253216" y="2015732"/>
            <a:ext cx="3850252" cy="461108"/>
          </a:xfrm>
          <a:prstGeom prst="rect">
            <a:avLst/>
          </a:prstGeom>
        </p:spPr>
      </p:pic>
      <p:pic>
        <p:nvPicPr>
          <p:cNvPr id="8" name="图片 7"/>
          <p:cNvPicPr>
            <a:picLocks noChangeAspect="1"/>
          </p:cNvPicPr>
          <p:nvPr/>
        </p:nvPicPr>
        <p:blipFill>
          <a:blip r:embed="rId4"/>
          <a:stretch>
            <a:fillRect/>
          </a:stretch>
        </p:blipFill>
        <p:spPr>
          <a:xfrm>
            <a:off x="2850173" y="3514875"/>
            <a:ext cx="7550150" cy="552450"/>
          </a:xfrm>
          <a:prstGeom prst="rect">
            <a:avLst/>
          </a:prstGeom>
        </p:spPr>
      </p:pic>
      <p:pic>
        <p:nvPicPr>
          <p:cNvPr id="9" name="图片 8"/>
          <p:cNvPicPr>
            <a:picLocks noChangeAspect="1"/>
          </p:cNvPicPr>
          <p:nvPr/>
        </p:nvPicPr>
        <p:blipFill>
          <a:blip r:embed="rId5"/>
          <a:stretch>
            <a:fillRect/>
          </a:stretch>
        </p:blipFill>
        <p:spPr>
          <a:xfrm>
            <a:off x="2325433" y="4414186"/>
            <a:ext cx="399073" cy="491167"/>
          </a:xfrm>
          <a:prstGeom prst="rect">
            <a:avLst/>
          </a:prstGeom>
        </p:spPr>
      </p:pic>
      <p:pic>
        <p:nvPicPr>
          <p:cNvPr id="10" name="图片 9"/>
          <p:cNvPicPr>
            <a:picLocks noChangeAspect="1"/>
          </p:cNvPicPr>
          <p:nvPr/>
        </p:nvPicPr>
        <p:blipFill>
          <a:blip r:embed="rId6"/>
          <a:stretch>
            <a:fillRect/>
          </a:stretch>
        </p:blipFill>
        <p:spPr>
          <a:xfrm>
            <a:off x="7554808" y="4414186"/>
            <a:ext cx="2734761" cy="56759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再考虑一次项：</a:t>
            </a:r>
          </a:p>
          <a:p>
            <a:endParaRPr kumimoji="1" lang="zh-CN" altLang="en-US" dirty="0"/>
          </a:p>
          <a:p>
            <a:r>
              <a:rPr kumimoji="1" lang="zh-CN" altLang="en-US" dirty="0"/>
              <a:t>比较一次项系数：</a:t>
            </a:r>
          </a:p>
          <a:p>
            <a:r>
              <a:rPr kumimoji="1" lang="zh-CN" altLang="en-US" dirty="0"/>
              <a:t>整理之：</a:t>
            </a:r>
          </a:p>
          <a:p>
            <a:r>
              <a:rPr kumimoji="1" lang="zh-CN" altLang="en-US" dirty="0"/>
              <a:t>两侧同乘       并定义：                                  ，得：</a:t>
            </a:r>
          </a:p>
        </p:txBody>
      </p:sp>
      <p:sp>
        <p:nvSpPr>
          <p:cNvPr id="4" name="幻灯片编号占位符 3"/>
          <p:cNvSpPr>
            <a:spLocks noGrp="1"/>
          </p:cNvSpPr>
          <p:nvPr>
            <p:ph type="sldNum" sz="quarter" idx="12"/>
          </p:nvPr>
        </p:nvSpPr>
        <p:spPr/>
        <p:txBody>
          <a:bodyPr/>
          <a:lstStyle/>
          <a:p>
            <a:fld id="{6D22F896-40B5-4ADD-8801-0D06FADFA095}" type="slidenum">
              <a:rPr lang="en-US" smtClean="0"/>
              <a:t>32</a:t>
            </a:fld>
            <a:endParaRPr lang="en-US" dirty="0"/>
          </a:p>
        </p:txBody>
      </p:sp>
      <p:pic>
        <p:nvPicPr>
          <p:cNvPr id="5" name="图片 4"/>
          <p:cNvPicPr>
            <a:picLocks noChangeAspect="1"/>
          </p:cNvPicPr>
          <p:nvPr/>
        </p:nvPicPr>
        <p:blipFill>
          <a:blip r:embed="rId2"/>
          <a:stretch>
            <a:fillRect/>
          </a:stretch>
        </p:blipFill>
        <p:spPr>
          <a:xfrm>
            <a:off x="2287465" y="2436352"/>
            <a:ext cx="7550150" cy="552450"/>
          </a:xfrm>
          <a:prstGeom prst="rect">
            <a:avLst/>
          </a:prstGeom>
        </p:spPr>
      </p:pic>
      <p:pic>
        <p:nvPicPr>
          <p:cNvPr id="6" name="图片 5"/>
          <p:cNvPicPr>
            <a:picLocks noChangeAspect="1"/>
          </p:cNvPicPr>
          <p:nvPr/>
        </p:nvPicPr>
        <p:blipFill>
          <a:blip r:embed="rId3"/>
          <a:stretch>
            <a:fillRect/>
          </a:stretch>
        </p:blipFill>
        <p:spPr>
          <a:xfrm>
            <a:off x="4071744" y="2988802"/>
            <a:ext cx="4688320" cy="551567"/>
          </a:xfrm>
          <a:prstGeom prst="rect">
            <a:avLst/>
          </a:prstGeom>
        </p:spPr>
      </p:pic>
      <p:pic>
        <p:nvPicPr>
          <p:cNvPr id="7" name="图片 6"/>
          <p:cNvPicPr>
            <a:picLocks noChangeAspect="1"/>
          </p:cNvPicPr>
          <p:nvPr/>
        </p:nvPicPr>
        <p:blipFill>
          <a:blip r:embed="rId4"/>
          <a:stretch>
            <a:fillRect/>
          </a:stretch>
        </p:blipFill>
        <p:spPr>
          <a:xfrm>
            <a:off x="2837960" y="3457242"/>
            <a:ext cx="3044357" cy="567592"/>
          </a:xfrm>
          <a:prstGeom prst="rect">
            <a:avLst/>
          </a:prstGeom>
        </p:spPr>
      </p:pic>
      <p:pic>
        <p:nvPicPr>
          <p:cNvPr id="8" name="图片 7"/>
          <p:cNvPicPr>
            <a:picLocks noChangeAspect="1"/>
          </p:cNvPicPr>
          <p:nvPr/>
        </p:nvPicPr>
        <p:blipFill>
          <a:blip r:embed="rId5"/>
          <a:stretch>
            <a:fillRect/>
          </a:stretch>
        </p:blipFill>
        <p:spPr>
          <a:xfrm>
            <a:off x="2837960" y="3910352"/>
            <a:ext cx="399073" cy="583261"/>
          </a:xfrm>
          <a:prstGeom prst="rect">
            <a:avLst/>
          </a:prstGeom>
        </p:spPr>
      </p:pic>
      <p:pic>
        <p:nvPicPr>
          <p:cNvPr id="9" name="图片 8"/>
          <p:cNvPicPr>
            <a:picLocks noChangeAspect="1"/>
          </p:cNvPicPr>
          <p:nvPr/>
        </p:nvPicPr>
        <p:blipFill>
          <a:blip r:embed="rId6"/>
          <a:stretch>
            <a:fillRect/>
          </a:stretch>
        </p:blipFill>
        <p:spPr>
          <a:xfrm>
            <a:off x="4295168" y="3910352"/>
            <a:ext cx="2049679" cy="533478"/>
          </a:xfrm>
          <a:prstGeom prst="rect">
            <a:avLst/>
          </a:prstGeom>
        </p:spPr>
      </p:pic>
      <p:pic>
        <p:nvPicPr>
          <p:cNvPr id="11" name="图片 10"/>
          <p:cNvPicPr>
            <a:picLocks noChangeAspect="1"/>
          </p:cNvPicPr>
          <p:nvPr/>
        </p:nvPicPr>
        <p:blipFill>
          <a:blip r:embed="rId7"/>
          <a:stretch>
            <a:fillRect/>
          </a:stretch>
        </p:blipFill>
        <p:spPr>
          <a:xfrm>
            <a:off x="1591895" y="4603777"/>
            <a:ext cx="5713337" cy="1226038"/>
          </a:xfrm>
          <a:prstGeom prst="rect">
            <a:avLst/>
          </a:prstGeom>
        </p:spPr>
      </p:pic>
      <p:sp>
        <p:nvSpPr>
          <p:cNvPr id="12" name="文本框 11"/>
          <p:cNvSpPr txBox="1"/>
          <p:nvPr/>
        </p:nvSpPr>
        <p:spPr>
          <a:xfrm>
            <a:off x="7924800" y="5094082"/>
            <a:ext cx="2698175" cy="369332"/>
          </a:xfrm>
          <a:prstGeom prst="rect">
            <a:avLst/>
          </a:prstGeom>
          <a:noFill/>
        </p:spPr>
        <p:txBody>
          <a:bodyPr wrap="none" rtlCol="0">
            <a:spAutoFit/>
          </a:bodyPr>
          <a:lstStyle/>
          <a:p>
            <a:r>
              <a:rPr kumimoji="1" lang="zh-CN" altLang="en-US" dirty="0"/>
              <a:t>称为卡尔曼滤波的更新式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小结：</a:t>
            </a:r>
          </a:p>
        </p:txBody>
      </p:sp>
      <p:sp>
        <p:nvSpPr>
          <p:cNvPr id="4" name="幻灯片编号占位符 3"/>
          <p:cNvSpPr>
            <a:spLocks noGrp="1"/>
          </p:cNvSpPr>
          <p:nvPr>
            <p:ph type="sldNum" sz="quarter" idx="12"/>
          </p:nvPr>
        </p:nvSpPr>
        <p:spPr/>
        <p:txBody>
          <a:bodyPr/>
          <a:lstStyle/>
          <a:p>
            <a:fld id="{6D22F896-40B5-4ADD-8801-0D06FADFA095}" type="slidenum">
              <a:rPr lang="en-US" smtClean="0"/>
              <a:t>33</a:t>
            </a:fld>
            <a:endParaRPr lang="en-US" dirty="0"/>
          </a:p>
        </p:txBody>
      </p:sp>
      <p:pic>
        <p:nvPicPr>
          <p:cNvPr id="5" name="图片 4"/>
          <p:cNvPicPr>
            <a:picLocks noChangeAspect="1"/>
          </p:cNvPicPr>
          <p:nvPr/>
        </p:nvPicPr>
        <p:blipFill>
          <a:blip r:embed="rId2"/>
          <a:srcRect r="15450"/>
          <a:stretch>
            <a:fillRect/>
          </a:stretch>
        </p:blipFill>
        <p:spPr>
          <a:xfrm>
            <a:off x="1451610" y="2444115"/>
            <a:ext cx="6333490" cy="3629025"/>
          </a:xfrm>
          <a:prstGeom prst="rect">
            <a:avLst/>
          </a:prstGeom>
        </p:spPr>
      </p:pic>
      <p:sp>
        <p:nvSpPr>
          <p:cNvPr id="6" name="文本框 5"/>
          <p:cNvSpPr txBox="1"/>
          <p:nvPr/>
        </p:nvSpPr>
        <p:spPr>
          <a:xfrm>
            <a:off x="8182708" y="2673027"/>
            <a:ext cx="3890809" cy="646331"/>
          </a:xfrm>
          <a:prstGeom prst="rect">
            <a:avLst/>
          </a:prstGeom>
          <a:noFill/>
        </p:spPr>
        <p:txBody>
          <a:bodyPr wrap="none" rtlCol="0">
            <a:spAutoFit/>
          </a:bodyPr>
          <a:lstStyle/>
          <a:p>
            <a:r>
              <a:rPr kumimoji="1" lang="zh-CN" altLang="en-US" dirty="0"/>
              <a:t>经典卡尔曼滤波器的五个公式</a:t>
            </a:r>
          </a:p>
          <a:p>
            <a:r>
              <a:rPr kumimoji="1" lang="zh-CN" altLang="en-US" dirty="0"/>
              <a:t>给出了线性高斯系统的最优无偏估计</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en-US" altLang="zh-CN" dirty="0" err="1"/>
              <a:t>Kalman</a:t>
            </a:r>
            <a:r>
              <a:rPr kumimoji="1" lang="zh-CN" altLang="en-US" dirty="0"/>
              <a:t> </a:t>
            </a:r>
            <a:r>
              <a:rPr kumimoji="1" lang="en-US" altLang="zh-CN" dirty="0"/>
              <a:t>Filter</a:t>
            </a:r>
            <a:r>
              <a:rPr kumimoji="1" lang="zh-CN" altLang="en-US" dirty="0"/>
              <a:t>的非线性扩展：</a:t>
            </a:r>
            <a:r>
              <a:rPr kumimoji="1" lang="en-US" altLang="zh-CN" dirty="0"/>
              <a:t>EKF</a:t>
            </a:r>
            <a:endParaRPr kumimoji="1" lang="zh-CN" altLang="en-US" dirty="0"/>
          </a:p>
          <a:p>
            <a:r>
              <a:rPr kumimoji="1" lang="zh-CN" altLang="en-US" dirty="0"/>
              <a:t>当</a:t>
            </a:r>
            <a:r>
              <a:rPr kumimoji="1" lang="en-US" altLang="zh-CN" dirty="0" err="1"/>
              <a:t>f,h</a:t>
            </a:r>
            <a:r>
              <a:rPr kumimoji="1" lang="zh-CN" altLang="en-US" dirty="0"/>
              <a:t>为非线性函数时：</a:t>
            </a:r>
          </a:p>
          <a:p>
            <a:endParaRPr kumimoji="1" lang="zh-CN" altLang="en-US" dirty="0"/>
          </a:p>
          <a:p>
            <a:endParaRPr kumimoji="1" lang="zh-CN" altLang="en-US" dirty="0"/>
          </a:p>
          <a:p>
            <a:r>
              <a:rPr kumimoji="1" lang="zh-CN" altLang="en-US" dirty="0"/>
              <a:t>在工作点附近进行一阶</a:t>
            </a:r>
            <a:r>
              <a:rPr kumimoji="1" lang="en-US" altLang="zh-CN" dirty="0"/>
              <a:t>Taylor</a:t>
            </a:r>
            <a:r>
              <a:rPr kumimoji="1" lang="zh-CN" altLang="en-US" dirty="0"/>
              <a:t>展开：</a:t>
            </a:r>
          </a:p>
        </p:txBody>
      </p:sp>
      <p:sp>
        <p:nvSpPr>
          <p:cNvPr id="4" name="幻灯片编号占位符 3"/>
          <p:cNvSpPr>
            <a:spLocks noGrp="1"/>
          </p:cNvSpPr>
          <p:nvPr>
            <p:ph type="sldNum" sz="quarter" idx="12"/>
          </p:nvPr>
        </p:nvSpPr>
        <p:spPr/>
        <p:txBody>
          <a:bodyPr/>
          <a:lstStyle/>
          <a:p>
            <a:fld id="{6D22F896-40B5-4ADD-8801-0D06FADFA095}" type="slidenum">
              <a:rPr lang="en-US" smtClean="0"/>
              <a:t>34</a:t>
            </a:fld>
            <a:endParaRPr lang="en-US" dirty="0"/>
          </a:p>
        </p:txBody>
      </p:sp>
      <p:pic>
        <p:nvPicPr>
          <p:cNvPr id="5" name="图片 4"/>
          <p:cNvPicPr>
            <a:picLocks noChangeAspect="1"/>
          </p:cNvPicPr>
          <p:nvPr/>
        </p:nvPicPr>
        <p:blipFill>
          <a:blip r:embed="rId2"/>
          <a:stretch>
            <a:fillRect/>
          </a:stretch>
        </p:blipFill>
        <p:spPr>
          <a:xfrm>
            <a:off x="4654972" y="2471038"/>
            <a:ext cx="5588000" cy="1270000"/>
          </a:xfrm>
          <a:prstGeom prst="rect">
            <a:avLst/>
          </a:prstGeom>
        </p:spPr>
      </p:pic>
      <p:pic>
        <p:nvPicPr>
          <p:cNvPr id="6" name="图片 5"/>
          <p:cNvPicPr>
            <a:picLocks noChangeAspect="1"/>
          </p:cNvPicPr>
          <p:nvPr/>
        </p:nvPicPr>
        <p:blipFill>
          <a:blip r:embed="rId3"/>
          <a:stretch>
            <a:fillRect/>
          </a:stretch>
        </p:blipFill>
        <p:spPr>
          <a:xfrm>
            <a:off x="3570654" y="4569434"/>
            <a:ext cx="6832600" cy="977900"/>
          </a:xfrm>
          <a:prstGeom prst="rect">
            <a:avLst/>
          </a:prstGeom>
        </p:spPr>
      </p:pic>
      <p:pic>
        <p:nvPicPr>
          <p:cNvPr id="7" name="图片 6"/>
          <p:cNvPicPr>
            <a:picLocks noChangeAspect="1"/>
          </p:cNvPicPr>
          <p:nvPr/>
        </p:nvPicPr>
        <p:blipFill>
          <a:blip r:embed="rId4"/>
          <a:stretch>
            <a:fillRect/>
          </a:stretch>
        </p:blipFill>
        <p:spPr>
          <a:xfrm>
            <a:off x="3570654" y="5710385"/>
            <a:ext cx="5003800" cy="762000"/>
          </a:xfrm>
          <a:prstGeom prst="rect">
            <a:avLst/>
          </a:prstGeom>
        </p:spPr>
      </p:pic>
      <p:sp>
        <p:nvSpPr>
          <p:cNvPr id="8" name="文本框 7"/>
          <p:cNvSpPr txBox="1"/>
          <p:nvPr/>
        </p:nvSpPr>
        <p:spPr>
          <a:xfrm>
            <a:off x="6342184" y="4196344"/>
            <a:ext cx="543739" cy="369332"/>
          </a:xfrm>
          <a:prstGeom prst="rect">
            <a:avLst/>
          </a:prstGeom>
          <a:noFill/>
        </p:spPr>
        <p:txBody>
          <a:bodyPr wrap="none" rtlCol="0">
            <a:spAutoFit/>
          </a:bodyPr>
          <a:lstStyle/>
          <a:p>
            <a:r>
              <a:rPr kumimoji="1" lang="zh-CN" altLang="en-US"/>
              <a:t>记</a:t>
            </a:r>
            <a:r>
              <a:rPr kumimoji="1" lang="en-US" altLang="zh-CN" dirty="0"/>
              <a:t>F</a:t>
            </a:r>
            <a:endParaRPr kumimoji="1" lang="zh-CN" altLang="en-US" dirty="0"/>
          </a:p>
        </p:txBody>
      </p:sp>
      <p:sp>
        <p:nvSpPr>
          <p:cNvPr id="9" name="文本框 8"/>
          <p:cNvSpPr txBox="1"/>
          <p:nvPr/>
        </p:nvSpPr>
        <p:spPr>
          <a:xfrm>
            <a:off x="5528815" y="5362668"/>
            <a:ext cx="582211" cy="369332"/>
          </a:xfrm>
          <a:prstGeom prst="rect">
            <a:avLst/>
          </a:prstGeom>
          <a:noFill/>
        </p:spPr>
        <p:txBody>
          <a:bodyPr wrap="none" rtlCol="0">
            <a:spAutoFit/>
          </a:bodyPr>
          <a:lstStyle/>
          <a:p>
            <a:r>
              <a:rPr kumimoji="1" lang="zh-CN" altLang="en-US" dirty="0"/>
              <a:t>记</a:t>
            </a:r>
            <a:r>
              <a:rPr kumimoji="1" lang="en-US" altLang="zh-CN" dirty="0"/>
              <a:t>H</a:t>
            </a:r>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idx="1"/>
          </p:nvPr>
        </p:nvSpPr>
        <p:spPr/>
        <p:txBody>
          <a:bodyPr/>
          <a:lstStyle/>
          <a:p>
            <a:r>
              <a:rPr kumimoji="1" lang="zh-CN" altLang="en-US" dirty="0"/>
              <a:t>预测部分：</a:t>
            </a:r>
          </a:p>
          <a:p>
            <a:endParaRPr kumimoji="1" lang="zh-CN" altLang="en-US" dirty="0"/>
          </a:p>
          <a:p>
            <a:r>
              <a:rPr kumimoji="1" lang="zh-CN" altLang="en-US" dirty="0"/>
              <a:t>卡尔曼增益：</a:t>
            </a:r>
          </a:p>
          <a:p>
            <a:endParaRPr kumimoji="1" lang="zh-CN" altLang="en-US" dirty="0"/>
          </a:p>
          <a:p>
            <a:r>
              <a:rPr kumimoji="1" lang="zh-CN" altLang="en-US" dirty="0"/>
              <a:t>更新部分：</a:t>
            </a:r>
          </a:p>
        </p:txBody>
      </p:sp>
      <p:sp>
        <p:nvSpPr>
          <p:cNvPr id="4" name="幻灯片编号占位符 3"/>
          <p:cNvSpPr>
            <a:spLocks noGrp="1"/>
          </p:cNvSpPr>
          <p:nvPr>
            <p:ph type="sldNum" sz="quarter" idx="12"/>
          </p:nvPr>
        </p:nvSpPr>
        <p:spPr/>
        <p:txBody>
          <a:bodyPr/>
          <a:lstStyle/>
          <a:p>
            <a:fld id="{6D22F896-40B5-4ADD-8801-0D06FADFA095}" type="slidenum">
              <a:rPr lang="en-US" smtClean="0"/>
              <a:t>35</a:t>
            </a:fld>
            <a:endParaRPr lang="en-US" dirty="0"/>
          </a:p>
        </p:txBody>
      </p:sp>
      <p:pic>
        <p:nvPicPr>
          <p:cNvPr id="5" name="图片 4"/>
          <p:cNvPicPr>
            <a:picLocks noChangeAspect="1"/>
          </p:cNvPicPr>
          <p:nvPr/>
        </p:nvPicPr>
        <p:blipFill>
          <a:blip r:embed="rId2"/>
          <a:stretch>
            <a:fillRect/>
          </a:stretch>
        </p:blipFill>
        <p:spPr>
          <a:xfrm>
            <a:off x="3280508" y="2015732"/>
            <a:ext cx="5232400" cy="711200"/>
          </a:xfrm>
          <a:prstGeom prst="rect">
            <a:avLst/>
          </a:prstGeom>
        </p:spPr>
      </p:pic>
      <p:pic>
        <p:nvPicPr>
          <p:cNvPr id="6" name="图片 5"/>
          <p:cNvPicPr>
            <a:picLocks noChangeAspect="1"/>
          </p:cNvPicPr>
          <p:nvPr/>
        </p:nvPicPr>
        <p:blipFill>
          <a:blip r:embed="rId3"/>
          <a:stretch>
            <a:fillRect/>
          </a:stretch>
        </p:blipFill>
        <p:spPr>
          <a:xfrm>
            <a:off x="3711330" y="2888910"/>
            <a:ext cx="4089400" cy="723900"/>
          </a:xfrm>
          <a:prstGeom prst="rect">
            <a:avLst/>
          </a:prstGeom>
        </p:spPr>
      </p:pic>
      <p:pic>
        <p:nvPicPr>
          <p:cNvPr id="7" name="图片 6"/>
          <p:cNvPicPr>
            <a:picLocks noChangeAspect="1"/>
          </p:cNvPicPr>
          <p:nvPr/>
        </p:nvPicPr>
        <p:blipFill>
          <a:blip r:embed="rId4"/>
          <a:stretch>
            <a:fillRect/>
          </a:stretch>
        </p:blipFill>
        <p:spPr>
          <a:xfrm>
            <a:off x="3537927" y="3835506"/>
            <a:ext cx="6007100" cy="812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EKF</a:t>
            </a:r>
            <a:r>
              <a:rPr kumimoji="1" lang="zh-CN" altLang="en-US" dirty="0"/>
              <a:t>滤波器形式后端</a:t>
            </a:r>
          </a:p>
        </p:txBody>
      </p:sp>
      <p:sp>
        <p:nvSpPr>
          <p:cNvPr id="3" name="内容占位符 2"/>
          <p:cNvSpPr>
            <a:spLocks noGrp="1"/>
          </p:cNvSpPr>
          <p:nvPr>
            <p:ph sz="half" idx="1"/>
          </p:nvPr>
        </p:nvSpPr>
        <p:spPr/>
        <p:txBody>
          <a:bodyPr/>
          <a:lstStyle/>
          <a:p>
            <a:r>
              <a:rPr kumimoji="1" lang="en-US" altLang="zh-CN" dirty="0"/>
              <a:t>EKF</a:t>
            </a:r>
            <a:r>
              <a:rPr kumimoji="1" lang="zh-CN" altLang="en-US" dirty="0"/>
              <a:t>优点</a:t>
            </a:r>
          </a:p>
          <a:p>
            <a:pPr lvl="1"/>
            <a:r>
              <a:rPr kumimoji="1" lang="zh-CN" altLang="en-US" dirty="0"/>
              <a:t>推导简单清楚，适用各种传感器形式</a:t>
            </a:r>
          </a:p>
          <a:p>
            <a:pPr lvl="1"/>
            <a:r>
              <a:rPr kumimoji="1" lang="zh-CN" altLang="en-US" dirty="0"/>
              <a:t>易于做多传感器融合</a:t>
            </a:r>
          </a:p>
          <a:p>
            <a:pPr lvl="1"/>
            <a:endParaRPr kumimoji="1" lang="zh-CN" altLang="en-US" dirty="0"/>
          </a:p>
        </p:txBody>
      </p:sp>
      <p:sp>
        <p:nvSpPr>
          <p:cNvPr id="4" name="内容占位符 3"/>
          <p:cNvSpPr>
            <a:spLocks noGrp="1"/>
          </p:cNvSpPr>
          <p:nvPr>
            <p:ph sz="half" idx="2"/>
          </p:nvPr>
        </p:nvSpPr>
        <p:spPr/>
        <p:txBody>
          <a:bodyPr/>
          <a:lstStyle/>
          <a:p>
            <a:r>
              <a:rPr kumimoji="1" lang="en-US" altLang="zh-CN" dirty="0"/>
              <a:t>EKF</a:t>
            </a:r>
            <a:r>
              <a:rPr kumimoji="1" lang="zh-CN" altLang="en-US" dirty="0"/>
              <a:t>缺点</a:t>
            </a:r>
          </a:p>
          <a:p>
            <a:pPr lvl="1"/>
            <a:r>
              <a:rPr kumimoji="1" lang="zh-CN" altLang="en-US" dirty="0"/>
              <a:t>一阶马尔可夫性过于简单</a:t>
            </a:r>
          </a:p>
          <a:p>
            <a:pPr lvl="1"/>
            <a:r>
              <a:rPr kumimoji="1" lang="zh-CN" altLang="en-US" dirty="0"/>
              <a:t>可能会发散（要求数据不能有</a:t>
            </a:r>
            <a:r>
              <a:rPr kumimoji="1" lang="en-US" altLang="zh-CN" dirty="0"/>
              <a:t>outlier</a:t>
            </a:r>
            <a:r>
              <a:rPr kumimoji="1" lang="zh-CN" altLang="en-US" dirty="0"/>
              <a:t>）</a:t>
            </a:r>
          </a:p>
          <a:p>
            <a:pPr lvl="1"/>
            <a:r>
              <a:rPr kumimoji="1" lang="zh-CN" altLang="en-US" dirty="0"/>
              <a:t>线性化误差</a:t>
            </a:r>
          </a:p>
          <a:p>
            <a:pPr lvl="1"/>
            <a:r>
              <a:rPr kumimoji="1" lang="zh-CN" altLang="en-US" dirty="0"/>
              <a:t>需要存储所有状态量的均值和方差，平方增长</a:t>
            </a:r>
          </a:p>
        </p:txBody>
      </p:sp>
      <p:sp>
        <p:nvSpPr>
          <p:cNvPr id="5" name="幻灯片编号占位符 4"/>
          <p:cNvSpPr>
            <a:spLocks noGrp="1"/>
          </p:cNvSpPr>
          <p:nvPr>
            <p:ph type="sldNum" sz="quarter" idx="12"/>
          </p:nvPr>
        </p:nvSpPr>
        <p:spPr/>
        <p:txBody>
          <a:bodyPr/>
          <a:lstStyle/>
          <a:p>
            <a:fld id="{6D22F896-40B5-4ADD-8801-0D06FADFA095}"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文本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D22F896-40B5-4ADD-8801-0D06FADFA095}"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a:xfrm>
            <a:off x="1451579" y="2015732"/>
            <a:ext cx="4668845" cy="3450613"/>
          </a:xfrm>
        </p:spPr>
        <p:txBody>
          <a:bodyPr/>
          <a:lstStyle/>
          <a:p>
            <a:r>
              <a:rPr kumimoji="1" lang="en-US" altLang="zh-CN" dirty="0"/>
              <a:t>Bundle</a:t>
            </a:r>
            <a:r>
              <a:rPr kumimoji="1" lang="zh-CN" altLang="en-US" dirty="0"/>
              <a:t> </a:t>
            </a:r>
            <a:r>
              <a:rPr kumimoji="1" lang="en-US" altLang="zh-CN" dirty="0"/>
              <a:t>Adjustment</a:t>
            </a:r>
            <a:r>
              <a:rPr kumimoji="1" lang="zh-CN" altLang="en-US" dirty="0"/>
              <a:t>已经在之前介绍过了</a:t>
            </a:r>
          </a:p>
          <a:p>
            <a:pPr lvl="1"/>
            <a:r>
              <a:rPr kumimoji="1" lang="zh-CN" altLang="en-US" dirty="0"/>
              <a:t>事实上</a:t>
            </a:r>
            <a:r>
              <a:rPr kumimoji="1" lang="en-US" altLang="zh-CN" dirty="0"/>
              <a:t>BA</a:t>
            </a:r>
            <a:r>
              <a:rPr kumimoji="1" lang="zh-CN" altLang="en-US" dirty="0"/>
              <a:t>属于批量式的优化方法</a:t>
            </a:r>
          </a:p>
          <a:p>
            <a:pPr lvl="1"/>
            <a:r>
              <a:rPr kumimoji="1" lang="zh-CN" altLang="en-US" dirty="0"/>
              <a:t>给定很多个相机位姿与观测数据，计算最优的状态估计</a:t>
            </a:r>
          </a:p>
          <a:p>
            <a:pPr lvl="1"/>
            <a:r>
              <a:rPr kumimoji="1" lang="zh-CN" altLang="en-US" dirty="0"/>
              <a:t>定义每个运动</a:t>
            </a:r>
            <a:r>
              <a:rPr kumimoji="1" lang="en-US" altLang="zh-CN" dirty="0"/>
              <a:t>/</a:t>
            </a:r>
            <a:r>
              <a:rPr kumimoji="1" lang="zh-CN" altLang="en-US" dirty="0"/>
              <a:t>观测方程的误差，并从初始估计开始寻找梯度下降</a:t>
            </a:r>
          </a:p>
        </p:txBody>
      </p:sp>
      <p:sp>
        <p:nvSpPr>
          <p:cNvPr id="4" name="幻灯片编号占位符 3"/>
          <p:cNvSpPr>
            <a:spLocks noGrp="1"/>
          </p:cNvSpPr>
          <p:nvPr>
            <p:ph type="sldNum" sz="quarter" idx="12"/>
          </p:nvPr>
        </p:nvSpPr>
        <p:spPr/>
        <p:txBody>
          <a:bodyPr/>
          <a:lstStyle/>
          <a:p>
            <a:fld id="{6D22F896-40B5-4ADD-8801-0D06FADFA095}" type="slidenum">
              <a:rPr lang="en-US" smtClean="0"/>
              <a:t>38</a:t>
            </a:fld>
            <a:endParaRPr lang="en-US" dirty="0"/>
          </a:p>
        </p:txBody>
      </p:sp>
      <p:pic>
        <p:nvPicPr>
          <p:cNvPr id="5" name="图片 4"/>
          <p:cNvPicPr>
            <a:picLocks noChangeAspect="1"/>
          </p:cNvPicPr>
          <p:nvPr/>
        </p:nvPicPr>
        <p:blipFill>
          <a:blip r:embed="rId2"/>
          <a:stretch>
            <a:fillRect/>
          </a:stretch>
        </p:blipFill>
        <p:spPr>
          <a:xfrm>
            <a:off x="6120424" y="2015732"/>
            <a:ext cx="5672992" cy="3263393"/>
          </a:xfrm>
          <a:prstGeom prst="rect">
            <a:avLst/>
          </a:prstGeom>
        </p:spPr>
      </p:pic>
      <p:pic>
        <p:nvPicPr>
          <p:cNvPr id="6" name="图片 5"/>
          <p:cNvPicPr>
            <a:picLocks noChangeAspect="1"/>
          </p:cNvPicPr>
          <p:nvPr/>
        </p:nvPicPr>
        <p:blipFill>
          <a:blip r:embed="rId3"/>
          <a:stretch>
            <a:fillRect/>
          </a:stretch>
        </p:blipFill>
        <p:spPr>
          <a:xfrm>
            <a:off x="1747651" y="4717073"/>
            <a:ext cx="4076700" cy="749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en-US" altLang="zh-CN" dirty="0"/>
              <a:t>BA</a:t>
            </a:r>
            <a:r>
              <a:rPr kumimoji="1" lang="zh-CN" altLang="en-US" dirty="0"/>
              <a:t>问题与图结构的关系</a:t>
            </a:r>
          </a:p>
          <a:p>
            <a:pPr lvl="1"/>
            <a:r>
              <a:rPr kumimoji="1" lang="en-US" altLang="zh-CN" dirty="0"/>
              <a:t>BA</a:t>
            </a:r>
            <a:r>
              <a:rPr kumimoji="1" lang="zh-CN" altLang="en-US" dirty="0"/>
              <a:t>虽然是个纯优化问题，但亦可以用图模型清晰地表述出来</a:t>
            </a:r>
          </a:p>
          <a:p>
            <a:pPr lvl="1"/>
            <a:r>
              <a:rPr kumimoji="1" lang="zh-CN" altLang="en-US" dirty="0"/>
              <a:t>顶点为优化变量，边为运动</a:t>
            </a:r>
            <a:r>
              <a:rPr kumimoji="1" lang="en-US" altLang="zh-CN" dirty="0"/>
              <a:t>/</a:t>
            </a:r>
            <a:r>
              <a:rPr kumimoji="1" lang="zh-CN" altLang="en-US" dirty="0"/>
              <a:t>观测约束</a:t>
            </a:r>
          </a:p>
          <a:p>
            <a:pPr lvl="1"/>
            <a:r>
              <a:rPr kumimoji="1" lang="zh-CN" altLang="en-US" dirty="0"/>
              <a:t>本身还有一些特殊的结构</a:t>
            </a:r>
          </a:p>
          <a:p>
            <a:endParaRPr kumimoji="1" lang="zh-CN" altLang="en-US" dirty="0"/>
          </a:p>
          <a:p>
            <a:r>
              <a:rPr kumimoji="1" lang="zh-CN" altLang="en-US" dirty="0"/>
              <a:t>考虑在位姿 </a:t>
            </a:r>
            <a:r>
              <a:rPr kumimoji="1" lang="en-US" altLang="zh-CN" dirty="0" err="1"/>
              <a:t>i</a:t>
            </a:r>
            <a:r>
              <a:rPr kumimoji="1" lang="zh-CN" altLang="en-US" dirty="0"/>
              <a:t> 处对路标 </a:t>
            </a:r>
            <a:r>
              <a:rPr kumimoji="1" lang="en-US" altLang="zh-CN" dirty="0"/>
              <a:t>j</a:t>
            </a:r>
            <a:r>
              <a:rPr kumimoji="1" lang="zh-CN" altLang="en-US" dirty="0"/>
              <a:t> 的一次观测 </a:t>
            </a:r>
            <a:r>
              <a:rPr kumimoji="1" lang="en-US" altLang="zh-CN" dirty="0" err="1"/>
              <a:t>zij</a:t>
            </a:r>
            <a:r>
              <a:rPr kumimoji="1" lang="zh-CN" altLang="en-US" dirty="0"/>
              <a:t>：</a:t>
            </a:r>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2"/>
          </p:nvPr>
        </p:nvSpPr>
        <p:spPr/>
        <p:txBody>
          <a:bodyPr/>
          <a:lstStyle/>
          <a:p>
            <a:fld id="{6D22F896-40B5-4ADD-8801-0D06FADFA095}" type="slidenum">
              <a:rPr lang="en-US" smtClean="0"/>
              <a:t>39</a:t>
            </a:fld>
            <a:endParaRPr lang="en-US" dirty="0"/>
          </a:p>
        </p:txBody>
      </p:sp>
      <p:pic>
        <p:nvPicPr>
          <p:cNvPr id="6" name="图片 5"/>
          <p:cNvPicPr>
            <a:picLocks noChangeAspect="1"/>
          </p:cNvPicPr>
          <p:nvPr/>
        </p:nvPicPr>
        <p:blipFill>
          <a:blip r:embed="rId2"/>
          <a:stretch>
            <a:fillRect/>
          </a:stretch>
        </p:blipFill>
        <p:spPr>
          <a:xfrm>
            <a:off x="2912207" y="4702541"/>
            <a:ext cx="2035464" cy="520700"/>
          </a:xfrm>
          <a:prstGeom prst="rect">
            <a:avLst/>
          </a:prstGeom>
        </p:spPr>
      </p:pic>
      <p:sp>
        <p:nvSpPr>
          <p:cNvPr id="7" name="文本框 6"/>
          <p:cNvSpPr txBox="1"/>
          <p:nvPr/>
        </p:nvSpPr>
        <p:spPr>
          <a:xfrm>
            <a:off x="6253216" y="3623807"/>
            <a:ext cx="5692599" cy="1754326"/>
          </a:xfrm>
          <a:prstGeom prst="rect">
            <a:avLst/>
          </a:prstGeom>
          <a:noFill/>
        </p:spPr>
        <p:txBody>
          <a:bodyPr wrap="square" rtlCol="0">
            <a:spAutoFit/>
          </a:bodyPr>
          <a:lstStyle/>
          <a:p>
            <a:r>
              <a:rPr kumimoji="1" lang="zh-CN" altLang="en-US" dirty="0"/>
              <a:t>特点：</a:t>
            </a:r>
          </a:p>
          <a:p>
            <a:pPr marL="285750" indent="-285750">
              <a:buFont typeface="Arial" panose="020B0604020202020204" pitchFamily="34" charset="0"/>
              <a:buChar char="•"/>
            </a:pPr>
            <a:r>
              <a:rPr kumimoji="1" lang="zh-CN" altLang="en-US" dirty="0"/>
              <a:t>每个观测只关系两个变量，其中一个是相机，一个是路标</a:t>
            </a:r>
          </a:p>
          <a:p>
            <a:pPr marL="285750" indent="-285750">
              <a:buFont typeface="Arial" panose="020B0604020202020204" pitchFamily="34" charset="0"/>
              <a:buChar char="•"/>
            </a:pPr>
            <a:r>
              <a:rPr kumimoji="1" lang="zh-CN" altLang="en-US" dirty="0"/>
              <a:t>纯视觉</a:t>
            </a:r>
            <a:r>
              <a:rPr kumimoji="1" lang="en-US" altLang="zh-CN" dirty="0"/>
              <a:t>Ba</a:t>
            </a:r>
            <a:r>
              <a:rPr kumimoji="1" lang="zh-CN" altLang="en-US" dirty="0"/>
              <a:t>中，不存在相机与相机</a:t>
            </a:r>
            <a:r>
              <a:rPr kumimoji="1" lang="en-US" altLang="zh-CN" dirty="0"/>
              <a:t>/</a:t>
            </a:r>
            <a:r>
              <a:rPr kumimoji="1" lang="zh-CN" altLang="en-US" dirty="0"/>
              <a:t>路标与路标之间的关联</a:t>
            </a:r>
          </a:p>
          <a:p>
            <a:pPr marL="285750" indent="-285750">
              <a:buFont typeface="Arial" panose="020B0604020202020204" pitchFamily="34" charset="0"/>
              <a:buChar char="•"/>
            </a:pPr>
            <a:r>
              <a:rPr kumimoji="1" lang="zh-CN" altLang="en-US" dirty="0"/>
              <a:t>整个误差函数由许多个这样小的项组成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状态估计问题</a:t>
            </a:r>
          </a:p>
        </p:txBody>
      </p:sp>
      <p:sp>
        <p:nvSpPr>
          <p:cNvPr id="3" name="内容占位符 2"/>
          <p:cNvSpPr>
            <a:spLocks noGrp="1"/>
          </p:cNvSpPr>
          <p:nvPr>
            <p:ph idx="1"/>
          </p:nvPr>
        </p:nvSpPr>
        <p:spPr/>
        <p:txBody>
          <a:bodyPr/>
          <a:lstStyle/>
          <a:p>
            <a:r>
              <a:rPr lang="en-US" altLang="zh-CN" dirty="0"/>
              <a:t>P(</a:t>
            </a:r>
            <a:r>
              <a:rPr lang="en-US" altLang="zh-CN" dirty="0" err="1"/>
              <a:t>x|z</a:t>
            </a:r>
            <a:r>
              <a:rPr lang="en-US" altLang="zh-CN" dirty="0"/>
              <a:t>) </a:t>
            </a:r>
            <a:r>
              <a:rPr lang="zh-CN" altLang="en-US" dirty="0"/>
              <a:t>条件分布很难求解，但可以求：</a:t>
            </a:r>
            <a:endParaRPr lang="en-US" altLang="zh-CN" dirty="0"/>
          </a:p>
          <a:p>
            <a:pPr marL="800100" lvl="1" indent="-342900">
              <a:buFont typeface="+mj-lt"/>
              <a:buAutoNum type="alphaLcParenR"/>
            </a:pPr>
            <a:r>
              <a:rPr lang="zh-CN" altLang="en-US" dirty="0">
                <a:solidFill>
                  <a:schemeClr val="accent1"/>
                </a:solidFill>
              </a:rPr>
              <a:t>最大后验估计</a:t>
            </a:r>
            <a:r>
              <a:rPr lang="zh-CN" altLang="en-US" dirty="0"/>
              <a:t>（</a:t>
            </a:r>
            <a:r>
              <a:rPr lang="en-US" altLang="zh-CN" dirty="0"/>
              <a:t>Maximize a Posterior</a:t>
            </a:r>
            <a:r>
              <a:rPr lang="zh-CN" altLang="en-US" dirty="0"/>
              <a:t>，</a:t>
            </a:r>
            <a:r>
              <a:rPr lang="en-US" altLang="zh-CN" dirty="0"/>
              <a:t>MAP</a:t>
            </a:r>
            <a:r>
              <a:rPr lang="zh-CN" altLang="en-US" dirty="0"/>
              <a:t>）</a:t>
            </a:r>
            <a:endParaRPr lang="en-US" altLang="zh-CN" dirty="0"/>
          </a:p>
          <a:p>
            <a:pPr marL="800100" lvl="1" indent="-342900">
              <a:buFont typeface="+mj-lt"/>
              <a:buAutoNum type="alphaLcParenR"/>
            </a:pPr>
            <a:endParaRPr lang="en-US" altLang="zh-CN" dirty="0"/>
          </a:p>
          <a:p>
            <a:pPr marL="800100" lvl="1" indent="-342900">
              <a:buFont typeface="+mj-lt"/>
              <a:buAutoNum type="alphaLcParenR"/>
            </a:pPr>
            <a:endParaRPr lang="en-US" altLang="zh-CN" dirty="0"/>
          </a:p>
          <a:p>
            <a:pPr marL="800100" lvl="1" indent="-342900">
              <a:buFont typeface="+mj-lt"/>
              <a:buAutoNum type="alphaLcParenR"/>
            </a:pPr>
            <a:r>
              <a:rPr lang="zh-CN" altLang="en-US" dirty="0">
                <a:solidFill>
                  <a:schemeClr val="accent1"/>
                </a:solidFill>
              </a:rPr>
              <a:t>最大似然估计</a:t>
            </a:r>
            <a:r>
              <a:rPr lang="zh-CN" altLang="en-US" dirty="0"/>
              <a:t>（</a:t>
            </a:r>
            <a:r>
              <a:rPr lang="en-US" altLang="zh-CN" dirty="0"/>
              <a:t>Maximize Likelihood Estimation, MLE</a:t>
            </a:r>
            <a:r>
              <a:rPr lang="zh-CN" altLang="en-US" dirty="0"/>
              <a:t>）</a:t>
            </a:r>
            <a:endParaRPr lang="en-US" altLang="zh-CN" dirty="0"/>
          </a:p>
          <a:p>
            <a:pPr marL="800100" lvl="1" indent="-342900">
              <a:buFont typeface="+mj-lt"/>
              <a:buAutoNum type="alphaLcParenR"/>
            </a:pPr>
            <a:endParaRPr lang="en-US" altLang="zh-CN" dirty="0"/>
          </a:p>
          <a:p>
            <a:pPr marL="800100" lvl="1" indent="-342900">
              <a:buFont typeface="+mj-lt"/>
              <a:buAutoNum type="alphaLcParenR"/>
            </a:pPr>
            <a:endParaRPr lang="zh-CN" altLang="en-US" dirty="0"/>
          </a:p>
          <a:p>
            <a:pPr marL="457200" lvl="1" indent="0">
              <a:buFont typeface="+mj-lt"/>
              <a:buNone/>
            </a:pPr>
            <a:r>
              <a:rPr lang="zh-CN" altLang="en-US" dirty="0"/>
              <a:t>“在哪种状态下，最容易产生当前的观测”</a:t>
            </a:r>
          </a:p>
        </p:txBody>
      </p:sp>
      <p:sp>
        <p:nvSpPr>
          <p:cNvPr id="4" name="灯片编号占位符 3"/>
          <p:cNvSpPr>
            <a:spLocks noGrp="1"/>
          </p:cNvSpPr>
          <p:nvPr>
            <p:ph type="sldNum" sz="quarter" idx="12"/>
          </p:nvPr>
        </p:nvSpPr>
        <p:spPr/>
        <p:txBody>
          <a:bodyPr/>
          <a:lstStyle/>
          <a:p>
            <a:fld id="{6D22F896-40B5-4ADD-8801-0D06FADFA095}" type="slidenum">
              <a:rPr lang="en-US" smtClean="0"/>
              <a:t>4</a:t>
            </a:fld>
            <a:endParaRPr lang="en-US" dirty="0"/>
          </a:p>
        </p:txBody>
      </p:sp>
      <p:pic>
        <p:nvPicPr>
          <p:cNvPr id="5" name="图片 4"/>
          <p:cNvPicPr>
            <a:picLocks noChangeAspect="1"/>
          </p:cNvPicPr>
          <p:nvPr/>
        </p:nvPicPr>
        <p:blipFill>
          <a:blip r:embed="rId2"/>
          <a:stretch>
            <a:fillRect/>
          </a:stretch>
        </p:blipFill>
        <p:spPr>
          <a:xfrm>
            <a:off x="6549442" y="1453669"/>
            <a:ext cx="4244708" cy="800169"/>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3497368" y="3002766"/>
            <a:ext cx="5174428" cy="571550"/>
          </a:xfrm>
          <a:prstGeom prst="rect">
            <a:avLst/>
          </a:prstGeom>
        </p:spPr>
      </p:pic>
      <p:pic>
        <p:nvPicPr>
          <p:cNvPr id="7" name="图片 6"/>
          <p:cNvPicPr>
            <a:picLocks noChangeAspect="1"/>
          </p:cNvPicPr>
          <p:nvPr/>
        </p:nvPicPr>
        <p:blipFill>
          <a:blip r:embed="rId4"/>
          <a:stretch>
            <a:fillRect/>
          </a:stretch>
        </p:blipFill>
        <p:spPr>
          <a:xfrm>
            <a:off x="4114973" y="4151606"/>
            <a:ext cx="3877235" cy="56609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zh-CN" altLang="en-US" dirty="0"/>
              <a:t>根据</a:t>
            </a:r>
            <a:r>
              <a:rPr kumimoji="1" lang="en-US" altLang="zh-CN" dirty="0"/>
              <a:t>Gauss-Newton</a:t>
            </a:r>
            <a:r>
              <a:rPr kumimoji="1" lang="zh-CN" altLang="en-US" dirty="0"/>
              <a:t>或</a:t>
            </a:r>
            <a:r>
              <a:rPr kumimoji="1" lang="en-US" altLang="zh-CN" dirty="0" err="1"/>
              <a:t>Levernburg</a:t>
            </a:r>
            <a:r>
              <a:rPr kumimoji="1" lang="en-US" altLang="zh-CN" dirty="0"/>
              <a:t>-Marquardt</a:t>
            </a:r>
            <a:r>
              <a:rPr kumimoji="1" lang="zh-CN" altLang="en-US" dirty="0"/>
              <a:t>，最终我们会求解 </a:t>
            </a:r>
            <a:r>
              <a:rPr kumimoji="1" lang="en-US" altLang="zh-CN" dirty="0" err="1"/>
              <a:t>Hx</a:t>
            </a:r>
            <a:r>
              <a:rPr kumimoji="1" lang="en-US" altLang="zh-CN" dirty="0"/>
              <a:t>=-b</a:t>
            </a:r>
            <a:r>
              <a:rPr kumimoji="1" lang="zh-CN" altLang="en-US" dirty="0"/>
              <a:t> 形式的方程</a:t>
            </a:r>
          </a:p>
          <a:p>
            <a:r>
              <a:rPr kumimoji="1" lang="zh-CN" altLang="en-US" dirty="0"/>
              <a:t>每一个误差项会对整体线程方程产生贡献：</a:t>
            </a:r>
          </a:p>
          <a:p>
            <a:r>
              <a:rPr kumimoji="1" lang="zh-CN" altLang="en-US" dirty="0"/>
              <a:t>而误差仅和        相关，导致它的雅可比为稀疏矩阵：</a:t>
            </a:r>
          </a:p>
          <a:p>
            <a:endParaRPr kumimoji="1" lang="zh-CN" altLang="en-US" dirty="0"/>
          </a:p>
          <a:p>
            <a:endParaRPr kumimoji="1" lang="zh-CN" altLang="en-US" dirty="0"/>
          </a:p>
          <a:p>
            <a:r>
              <a:rPr kumimoji="1" lang="zh-CN" altLang="en-US" dirty="0"/>
              <a:t>示意图：</a:t>
            </a:r>
          </a:p>
        </p:txBody>
      </p:sp>
      <p:sp>
        <p:nvSpPr>
          <p:cNvPr id="4" name="幻灯片编号占位符 3"/>
          <p:cNvSpPr>
            <a:spLocks noGrp="1"/>
          </p:cNvSpPr>
          <p:nvPr>
            <p:ph type="sldNum" sz="quarter" idx="12"/>
          </p:nvPr>
        </p:nvSpPr>
        <p:spPr/>
        <p:txBody>
          <a:bodyPr/>
          <a:lstStyle/>
          <a:p>
            <a:fld id="{6D22F896-40B5-4ADD-8801-0D06FADFA095}" type="slidenum">
              <a:rPr lang="en-US" smtClean="0"/>
              <a:t>40</a:t>
            </a:fld>
            <a:endParaRPr lang="en-US" dirty="0"/>
          </a:p>
        </p:txBody>
      </p:sp>
      <p:pic>
        <p:nvPicPr>
          <p:cNvPr id="5" name="图片 4"/>
          <p:cNvPicPr>
            <a:picLocks noChangeAspect="1"/>
          </p:cNvPicPr>
          <p:nvPr/>
        </p:nvPicPr>
        <p:blipFill>
          <a:blip r:embed="rId2"/>
          <a:stretch>
            <a:fillRect/>
          </a:stretch>
        </p:blipFill>
        <p:spPr>
          <a:xfrm>
            <a:off x="6674338" y="2344614"/>
            <a:ext cx="1458871" cy="820615"/>
          </a:xfrm>
          <a:prstGeom prst="rect">
            <a:avLst/>
          </a:prstGeom>
        </p:spPr>
      </p:pic>
      <p:pic>
        <p:nvPicPr>
          <p:cNvPr id="6" name="图片 5"/>
          <p:cNvPicPr>
            <a:picLocks noChangeAspect="1"/>
          </p:cNvPicPr>
          <p:nvPr/>
        </p:nvPicPr>
        <p:blipFill>
          <a:blip r:embed="rId3"/>
          <a:stretch>
            <a:fillRect/>
          </a:stretch>
        </p:blipFill>
        <p:spPr>
          <a:xfrm>
            <a:off x="3127619" y="3075842"/>
            <a:ext cx="389304" cy="343504"/>
          </a:xfrm>
          <a:prstGeom prst="rect">
            <a:avLst/>
          </a:prstGeom>
        </p:spPr>
      </p:pic>
      <p:pic>
        <p:nvPicPr>
          <p:cNvPr id="7" name="图片 6"/>
          <p:cNvPicPr>
            <a:picLocks noChangeAspect="1"/>
          </p:cNvPicPr>
          <p:nvPr/>
        </p:nvPicPr>
        <p:blipFill>
          <a:blip r:embed="rId4"/>
          <a:stretch>
            <a:fillRect/>
          </a:stretch>
        </p:blipFill>
        <p:spPr>
          <a:xfrm>
            <a:off x="2922465" y="3612701"/>
            <a:ext cx="6159500" cy="647700"/>
          </a:xfrm>
          <a:prstGeom prst="rect">
            <a:avLst/>
          </a:prstGeom>
        </p:spPr>
      </p:pic>
      <p:pic>
        <p:nvPicPr>
          <p:cNvPr id="8" name="图片 7"/>
          <p:cNvPicPr>
            <a:picLocks noChangeAspect="1"/>
          </p:cNvPicPr>
          <p:nvPr/>
        </p:nvPicPr>
        <p:blipFill>
          <a:blip r:embed="rId5"/>
          <a:stretch>
            <a:fillRect/>
          </a:stretch>
        </p:blipFill>
        <p:spPr>
          <a:xfrm>
            <a:off x="3322271" y="4479456"/>
            <a:ext cx="5790059" cy="210636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zh-CN" altLang="en-US" dirty="0"/>
              <a:t>如果对变量做好排序，例如所有相机位姿在前，路标在后，那么 </a:t>
            </a:r>
            <a:r>
              <a:rPr kumimoji="1" lang="en-US" altLang="zh-CN" dirty="0"/>
              <a:t>H</a:t>
            </a:r>
            <a:r>
              <a:rPr kumimoji="1" lang="zh-CN" altLang="en-US" dirty="0"/>
              <a:t> 有一定的特殊结构：</a:t>
            </a:r>
          </a:p>
        </p:txBody>
      </p:sp>
      <p:sp>
        <p:nvSpPr>
          <p:cNvPr id="4" name="幻灯片编号占位符 3"/>
          <p:cNvSpPr>
            <a:spLocks noGrp="1"/>
          </p:cNvSpPr>
          <p:nvPr>
            <p:ph type="sldNum" sz="quarter" idx="12"/>
          </p:nvPr>
        </p:nvSpPr>
        <p:spPr/>
        <p:txBody>
          <a:bodyPr/>
          <a:lstStyle/>
          <a:p>
            <a:fld id="{6D22F896-40B5-4ADD-8801-0D06FADFA095}" type="slidenum">
              <a:rPr lang="en-US" smtClean="0"/>
              <a:t>41</a:t>
            </a:fld>
            <a:endParaRPr lang="en-US" dirty="0"/>
          </a:p>
        </p:txBody>
      </p:sp>
      <p:pic>
        <p:nvPicPr>
          <p:cNvPr id="5" name="图片 4"/>
          <p:cNvPicPr>
            <a:picLocks noChangeAspect="1"/>
          </p:cNvPicPr>
          <p:nvPr/>
        </p:nvPicPr>
        <p:blipFill>
          <a:blip r:embed="rId2"/>
          <a:stretch>
            <a:fillRect/>
          </a:stretch>
        </p:blipFill>
        <p:spPr>
          <a:xfrm>
            <a:off x="1053122" y="3091445"/>
            <a:ext cx="7366000" cy="2374900"/>
          </a:xfrm>
          <a:prstGeom prst="rect">
            <a:avLst/>
          </a:prstGeom>
        </p:spPr>
      </p:pic>
      <p:sp>
        <p:nvSpPr>
          <p:cNvPr id="6" name="文本框 5"/>
          <p:cNvSpPr txBox="1"/>
          <p:nvPr/>
        </p:nvSpPr>
        <p:spPr>
          <a:xfrm>
            <a:off x="8665307" y="3355565"/>
            <a:ext cx="3526693" cy="923330"/>
          </a:xfrm>
          <a:prstGeom prst="rect">
            <a:avLst/>
          </a:prstGeom>
          <a:noFill/>
        </p:spPr>
        <p:txBody>
          <a:bodyPr wrap="square" rtlCol="0">
            <a:spAutoFit/>
          </a:bodyPr>
          <a:lstStyle/>
          <a:p>
            <a:r>
              <a:rPr kumimoji="1" lang="zh-CN" altLang="en-US" dirty="0"/>
              <a:t>图模型与</a:t>
            </a:r>
            <a:r>
              <a:rPr kumimoji="1" lang="en-US" altLang="zh-CN" dirty="0"/>
              <a:t>H</a:t>
            </a:r>
            <a:r>
              <a:rPr kumimoji="1" lang="zh-CN" altLang="en-US" dirty="0"/>
              <a:t>矩阵存在对应关系：</a:t>
            </a:r>
          </a:p>
          <a:p>
            <a:pPr marL="285750" indent="-285750">
              <a:buFont typeface="Arial" panose="020B0604020202020204" pitchFamily="34" charset="0"/>
              <a:buChar char="•"/>
            </a:pPr>
            <a:r>
              <a:rPr kumimoji="1" lang="zh-CN" altLang="en-US" dirty="0"/>
              <a:t>图模型中存在边</a:t>
            </a:r>
            <a:r>
              <a:rPr kumimoji="1" lang="en-US" altLang="zh-CN" dirty="0"/>
              <a:t>=&gt;H</a:t>
            </a:r>
            <a:r>
              <a:rPr kumimoji="1" lang="zh-CN" altLang="en-US" dirty="0"/>
              <a:t>相应地方出现非零块</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zh-CN" altLang="en-US" dirty="0"/>
              <a:t>实际当中的</a:t>
            </a:r>
            <a:r>
              <a:rPr kumimoji="1" lang="en-US" altLang="zh-CN" dirty="0"/>
              <a:t>H</a:t>
            </a:r>
            <a:r>
              <a:rPr kumimoji="1" lang="zh-CN" altLang="en-US" dirty="0"/>
              <a:t>，路标数量远大于位姿数量（箭头形矩阵或镐子形矩阵）</a:t>
            </a:r>
          </a:p>
        </p:txBody>
      </p:sp>
      <p:sp>
        <p:nvSpPr>
          <p:cNvPr id="4" name="幻灯片编号占位符 3"/>
          <p:cNvSpPr>
            <a:spLocks noGrp="1"/>
          </p:cNvSpPr>
          <p:nvPr>
            <p:ph type="sldNum" sz="quarter" idx="12"/>
          </p:nvPr>
        </p:nvSpPr>
        <p:spPr/>
        <p:txBody>
          <a:bodyPr/>
          <a:lstStyle/>
          <a:p>
            <a:fld id="{6D22F896-40B5-4ADD-8801-0D06FADFA095}" type="slidenum">
              <a:rPr lang="en-US" smtClean="0"/>
              <a:t>42</a:t>
            </a:fld>
            <a:endParaRPr lang="en-US" dirty="0"/>
          </a:p>
        </p:txBody>
      </p:sp>
      <p:pic>
        <p:nvPicPr>
          <p:cNvPr id="5" name="图片 4"/>
          <p:cNvPicPr>
            <a:picLocks noChangeAspect="1"/>
          </p:cNvPicPr>
          <p:nvPr/>
        </p:nvPicPr>
        <p:blipFill>
          <a:blip r:embed="rId2"/>
          <a:stretch>
            <a:fillRect/>
          </a:stretch>
        </p:blipFill>
        <p:spPr>
          <a:xfrm>
            <a:off x="885569" y="2533651"/>
            <a:ext cx="5880100" cy="3619500"/>
          </a:xfrm>
          <a:prstGeom prst="rect">
            <a:avLst/>
          </a:prstGeom>
        </p:spPr>
      </p:pic>
      <p:pic>
        <p:nvPicPr>
          <p:cNvPr id="6" name="图片 5"/>
          <p:cNvPicPr>
            <a:picLocks noChangeAspect="1"/>
          </p:cNvPicPr>
          <p:nvPr/>
        </p:nvPicPr>
        <p:blipFill>
          <a:blip r:embed="rId3"/>
          <a:stretch>
            <a:fillRect/>
          </a:stretch>
        </p:blipFill>
        <p:spPr>
          <a:xfrm>
            <a:off x="7754808" y="2533651"/>
            <a:ext cx="3581400" cy="3581400"/>
          </a:xfrm>
          <a:prstGeom prst="rect">
            <a:avLst/>
          </a:prstGeom>
        </p:spPr>
      </p:pic>
      <p:sp>
        <p:nvSpPr>
          <p:cNvPr id="7" name="文本框 6"/>
          <p:cNvSpPr txBox="1"/>
          <p:nvPr/>
        </p:nvSpPr>
        <p:spPr>
          <a:xfrm>
            <a:off x="8787843" y="5293890"/>
            <a:ext cx="2031325" cy="369332"/>
          </a:xfrm>
          <a:prstGeom prst="rect">
            <a:avLst/>
          </a:prstGeom>
          <a:noFill/>
        </p:spPr>
        <p:txBody>
          <a:bodyPr wrap="none" rtlCol="0">
            <a:spAutoFit/>
          </a:bodyPr>
          <a:lstStyle/>
          <a:p>
            <a:r>
              <a:rPr kumimoji="1" lang="zh-CN" altLang="en-US"/>
              <a:t>路标部分（对角）</a:t>
            </a:r>
          </a:p>
        </p:txBody>
      </p:sp>
      <p:sp>
        <p:nvSpPr>
          <p:cNvPr id="8" name="文本框 7"/>
          <p:cNvSpPr txBox="1"/>
          <p:nvPr/>
        </p:nvSpPr>
        <p:spPr>
          <a:xfrm>
            <a:off x="7331679" y="2371673"/>
            <a:ext cx="2031325" cy="369332"/>
          </a:xfrm>
          <a:prstGeom prst="rect">
            <a:avLst/>
          </a:prstGeom>
          <a:noFill/>
        </p:spPr>
        <p:txBody>
          <a:bodyPr wrap="none" rtlCol="0">
            <a:spAutoFit/>
          </a:bodyPr>
          <a:lstStyle/>
          <a:p>
            <a:r>
              <a:rPr kumimoji="1" lang="zh-CN" altLang="en-US"/>
              <a:t>位姿部分（对角）</a:t>
            </a:r>
          </a:p>
        </p:txBody>
      </p:sp>
      <p:sp>
        <p:nvSpPr>
          <p:cNvPr id="9" name="文本框 8"/>
          <p:cNvSpPr txBox="1"/>
          <p:nvPr/>
        </p:nvSpPr>
        <p:spPr>
          <a:xfrm>
            <a:off x="9069169" y="3129920"/>
            <a:ext cx="1468672" cy="369332"/>
          </a:xfrm>
          <a:prstGeom prst="rect">
            <a:avLst/>
          </a:prstGeom>
          <a:noFill/>
        </p:spPr>
        <p:txBody>
          <a:bodyPr wrap="none" rtlCol="0">
            <a:spAutoFit/>
          </a:bodyPr>
          <a:lstStyle/>
          <a:p>
            <a:r>
              <a:rPr kumimoji="1" lang="zh-CN" altLang="en-US" dirty="0"/>
              <a:t>观测</a:t>
            </a:r>
            <a:r>
              <a:rPr kumimoji="1" lang="en-US" altLang="zh-CN" dirty="0"/>
              <a:t>=</a:t>
            </a:r>
            <a:r>
              <a:rPr kumimoji="1" lang="zh-CN" altLang="en-US" dirty="0"/>
              <a:t>非零块</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zh-CN" altLang="en-US" dirty="0"/>
              <a:t>利用</a:t>
            </a:r>
            <a:r>
              <a:rPr kumimoji="1" lang="en-US" altLang="zh-CN" dirty="0"/>
              <a:t>H</a:t>
            </a:r>
            <a:r>
              <a:rPr kumimoji="1" lang="zh-CN" altLang="en-US" dirty="0"/>
              <a:t>的特殊结构，可以大幅加速</a:t>
            </a:r>
            <a:r>
              <a:rPr kumimoji="1" lang="en-US" altLang="zh-CN" dirty="0" err="1"/>
              <a:t>Hx</a:t>
            </a:r>
            <a:r>
              <a:rPr kumimoji="1" lang="en-US" altLang="zh-CN" dirty="0"/>
              <a:t>=-b</a:t>
            </a:r>
            <a:r>
              <a:rPr kumimoji="1" lang="zh-CN" altLang="en-US" dirty="0"/>
              <a:t>线性方程的求解</a:t>
            </a:r>
          </a:p>
          <a:p>
            <a:r>
              <a:rPr kumimoji="1" lang="zh-CN" altLang="en-US" dirty="0"/>
              <a:t>加速手段又称边缘化（</a:t>
            </a:r>
            <a:r>
              <a:rPr kumimoji="1" lang="en-US" altLang="zh-CN" dirty="0"/>
              <a:t>Marginalization</a:t>
            </a:r>
            <a:r>
              <a:rPr kumimoji="1" lang="zh-CN" altLang="en-US" dirty="0"/>
              <a:t>）</a:t>
            </a:r>
            <a:r>
              <a:rPr kumimoji="1" lang="en-US" altLang="zh-CN" dirty="0"/>
              <a:t>[</a:t>
            </a:r>
            <a:r>
              <a:rPr kumimoji="1" lang="zh-CN" altLang="en-US" dirty="0"/>
              <a:t>意义有很多种</a:t>
            </a:r>
            <a:r>
              <a:rPr kumimoji="1" lang="en-US" altLang="zh-CN" dirty="0"/>
              <a:t>]</a:t>
            </a:r>
            <a:endParaRPr kumimoji="1" lang="zh-CN" altLang="en-US" dirty="0"/>
          </a:p>
          <a:p>
            <a:r>
              <a:rPr kumimoji="1" lang="en-US" altLang="zh-CN" dirty="0" err="1"/>
              <a:t>Hx</a:t>
            </a:r>
            <a:r>
              <a:rPr kumimoji="1" lang="en-US" altLang="zh-CN" dirty="0"/>
              <a:t>=-b</a:t>
            </a:r>
            <a:r>
              <a:rPr kumimoji="1" lang="zh-CN" altLang="en-US" dirty="0"/>
              <a:t>的结构：</a:t>
            </a:r>
          </a:p>
          <a:p>
            <a:endParaRPr kumimoji="1" lang="zh-CN" altLang="en-US" dirty="0"/>
          </a:p>
          <a:p>
            <a:endParaRPr kumimoji="1" lang="zh-CN" altLang="en-US" dirty="0"/>
          </a:p>
          <a:p>
            <a:r>
              <a:rPr kumimoji="1" lang="zh-CN" altLang="en-US" dirty="0"/>
              <a:t>因为 </a:t>
            </a:r>
            <a:r>
              <a:rPr kumimoji="1" lang="en-US" altLang="zh-CN" dirty="0"/>
              <a:t>C</a:t>
            </a:r>
            <a:r>
              <a:rPr kumimoji="1" lang="zh-CN" altLang="en-US" dirty="0"/>
              <a:t> 是对角块，所以可以用</a:t>
            </a:r>
            <a:r>
              <a:rPr kumimoji="1" lang="en-US" altLang="zh-CN" dirty="0"/>
              <a:t>C</a:t>
            </a:r>
            <a:r>
              <a:rPr kumimoji="1" lang="zh-CN" altLang="en-US" dirty="0"/>
              <a:t>对</a:t>
            </a:r>
            <a:r>
              <a:rPr kumimoji="1" lang="en-US" altLang="zh-CN" dirty="0"/>
              <a:t>E</a:t>
            </a:r>
            <a:r>
              <a:rPr kumimoji="1" lang="zh-CN" altLang="en-US" dirty="0"/>
              <a:t>进行消元（高斯消元），得到：</a:t>
            </a:r>
          </a:p>
        </p:txBody>
      </p:sp>
      <p:sp>
        <p:nvSpPr>
          <p:cNvPr id="4" name="幻灯片编号占位符 3"/>
          <p:cNvSpPr>
            <a:spLocks noGrp="1"/>
          </p:cNvSpPr>
          <p:nvPr>
            <p:ph type="sldNum" sz="quarter" idx="12"/>
          </p:nvPr>
        </p:nvSpPr>
        <p:spPr/>
        <p:txBody>
          <a:bodyPr/>
          <a:lstStyle/>
          <a:p>
            <a:fld id="{6D22F896-40B5-4ADD-8801-0D06FADFA095}" type="slidenum">
              <a:rPr lang="en-US" smtClean="0"/>
              <a:t>43</a:t>
            </a:fld>
            <a:endParaRPr lang="en-US" dirty="0"/>
          </a:p>
        </p:txBody>
      </p:sp>
      <p:pic>
        <p:nvPicPr>
          <p:cNvPr id="5" name="图片 4"/>
          <p:cNvPicPr>
            <a:picLocks noChangeAspect="1"/>
          </p:cNvPicPr>
          <p:nvPr/>
        </p:nvPicPr>
        <p:blipFill>
          <a:blip r:embed="rId2"/>
          <a:stretch>
            <a:fillRect/>
          </a:stretch>
        </p:blipFill>
        <p:spPr>
          <a:xfrm>
            <a:off x="1964593" y="3586773"/>
            <a:ext cx="2870200" cy="927100"/>
          </a:xfrm>
          <a:prstGeom prst="rect">
            <a:avLst/>
          </a:prstGeom>
        </p:spPr>
      </p:pic>
      <p:sp>
        <p:nvSpPr>
          <p:cNvPr id="6" name="文本框 5"/>
          <p:cNvSpPr txBox="1"/>
          <p:nvPr/>
        </p:nvSpPr>
        <p:spPr>
          <a:xfrm>
            <a:off x="6198191" y="3727157"/>
            <a:ext cx="3698448" cy="646331"/>
          </a:xfrm>
          <a:prstGeom prst="rect">
            <a:avLst/>
          </a:prstGeom>
          <a:noFill/>
        </p:spPr>
        <p:txBody>
          <a:bodyPr wrap="none" rtlCol="0">
            <a:spAutoFit/>
          </a:bodyPr>
          <a:lstStyle/>
          <a:p>
            <a:r>
              <a:rPr kumimoji="1" lang="en-US" altLang="zh-CN" dirty="0"/>
              <a:t>B</a:t>
            </a:r>
            <a:r>
              <a:rPr kumimoji="1" lang="zh-CN" altLang="en-US" dirty="0"/>
              <a:t>：小，对角块；</a:t>
            </a:r>
            <a:r>
              <a:rPr kumimoji="1" lang="en-US" altLang="zh-CN" dirty="0"/>
              <a:t>C</a:t>
            </a:r>
            <a:r>
              <a:rPr kumimoji="1" lang="zh-CN" altLang="en-US" dirty="0"/>
              <a:t>，大，对角块</a:t>
            </a:r>
          </a:p>
          <a:p>
            <a:r>
              <a:rPr kumimoji="1" lang="en-US" altLang="zh-CN" dirty="0"/>
              <a:t>E</a:t>
            </a:r>
            <a:r>
              <a:rPr kumimoji="1" lang="zh-CN" altLang="en-US" dirty="0"/>
              <a:t>和</a:t>
            </a:r>
            <a:r>
              <a:rPr kumimoji="1" lang="en-US" altLang="zh-CN" dirty="0"/>
              <a:t>E</a:t>
            </a:r>
            <a:r>
              <a:rPr kumimoji="1" lang="zh-CN" altLang="en-US" dirty="0"/>
              <a:t>转置：与图模型对应，可稠密</a:t>
            </a:r>
          </a:p>
        </p:txBody>
      </p:sp>
      <p:pic>
        <p:nvPicPr>
          <p:cNvPr id="7" name="图片 6"/>
          <p:cNvPicPr>
            <a:picLocks noChangeAspect="1"/>
          </p:cNvPicPr>
          <p:nvPr/>
        </p:nvPicPr>
        <p:blipFill>
          <a:blip r:embed="rId3"/>
          <a:stretch>
            <a:fillRect/>
          </a:stretch>
        </p:blipFill>
        <p:spPr>
          <a:xfrm>
            <a:off x="660991" y="5037163"/>
            <a:ext cx="5537200" cy="1028700"/>
          </a:xfrm>
          <a:prstGeom prst="rect">
            <a:avLst/>
          </a:prstGeom>
        </p:spPr>
      </p:pic>
      <p:pic>
        <p:nvPicPr>
          <p:cNvPr id="8" name="图片 7"/>
          <p:cNvPicPr>
            <a:picLocks noChangeAspect="1"/>
          </p:cNvPicPr>
          <p:nvPr/>
        </p:nvPicPr>
        <p:blipFill>
          <a:blip r:embed="rId4"/>
          <a:stretch>
            <a:fillRect/>
          </a:stretch>
        </p:blipFill>
        <p:spPr>
          <a:xfrm>
            <a:off x="7251701" y="5056213"/>
            <a:ext cx="4699000" cy="990600"/>
          </a:xfrm>
          <a:prstGeom prst="rect">
            <a:avLst/>
          </a:prstGeom>
        </p:spPr>
      </p:pic>
      <p:sp>
        <p:nvSpPr>
          <p:cNvPr id="9" name="文本框 8"/>
          <p:cNvSpPr txBox="1"/>
          <p:nvPr/>
        </p:nvSpPr>
        <p:spPr>
          <a:xfrm>
            <a:off x="6401780" y="5438375"/>
            <a:ext cx="646331" cy="369332"/>
          </a:xfrm>
          <a:prstGeom prst="rect">
            <a:avLst/>
          </a:prstGeom>
          <a:noFill/>
        </p:spPr>
        <p:txBody>
          <a:bodyPr wrap="none" rtlCol="0">
            <a:spAutoFit/>
          </a:bodyPr>
          <a:lstStyle/>
          <a:p>
            <a:r>
              <a:rPr kumimoji="1" lang="zh-CN" altLang="en-US" dirty="0"/>
              <a:t>从而</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zh-CN" altLang="en-US" dirty="0"/>
              <a:t>该方程组分为两步来求：</a:t>
            </a:r>
          </a:p>
          <a:p>
            <a:pPr marL="800100" lvl="1" indent="-342900">
              <a:buFont typeface="+mj-lt"/>
              <a:buAutoNum type="arabicPeriod"/>
            </a:pPr>
            <a:r>
              <a:rPr kumimoji="1" lang="zh-CN" altLang="en-US" dirty="0"/>
              <a:t>求解上半部分，规模较小，得到</a:t>
            </a:r>
          </a:p>
          <a:p>
            <a:pPr marL="800100" lvl="1" indent="-342900">
              <a:buFont typeface="+mj-lt"/>
              <a:buAutoNum type="arabicPeriod"/>
            </a:pPr>
            <a:r>
              <a:rPr kumimoji="1" lang="zh-CN" altLang="en-US" dirty="0"/>
              <a:t>将结果代入下半部分，得到</a:t>
            </a:r>
          </a:p>
          <a:p>
            <a:r>
              <a:rPr kumimoji="1" lang="zh-CN" altLang="en-US" dirty="0"/>
              <a:t>这个做法称为</a:t>
            </a:r>
            <a:r>
              <a:rPr kumimoji="1" lang="en-US" altLang="zh-CN" dirty="0"/>
              <a:t>Marginalization</a:t>
            </a:r>
            <a:r>
              <a:rPr kumimoji="1" lang="zh-CN" altLang="en-US" dirty="0"/>
              <a:t>或</a:t>
            </a:r>
            <a:r>
              <a:rPr kumimoji="1" lang="en-US" altLang="zh-CN" dirty="0" err="1"/>
              <a:t>Schur</a:t>
            </a:r>
            <a:r>
              <a:rPr kumimoji="1" lang="zh-CN" altLang="en-US" dirty="0"/>
              <a:t>消元</a:t>
            </a:r>
          </a:p>
          <a:p>
            <a:pPr lvl="1"/>
            <a:r>
              <a:rPr kumimoji="1" lang="zh-CN" altLang="en-US" dirty="0"/>
              <a:t>从消元角度来讲，亦可使用</a:t>
            </a:r>
            <a:r>
              <a:rPr kumimoji="1" lang="en-US" altLang="zh-CN" dirty="0" err="1"/>
              <a:t>Cholesky</a:t>
            </a:r>
            <a:r>
              <a:rPr kumimoji="1" lang="zh-CN" altLang="en-US" dirty="0"/>
              <a:t>等其他消元方式解此稀疏方程</a:t>
            </a:r>
          </a:p>
          <a:p>
            <a:pPr lvl="1"/>
            <a:r>
              <a:rPr kumimoji="1" lang="zh-CN" altLang="en-US" dirty="0"/>
              <a:t>从</a:t>
            </a:r>
            <a:r>
              <a:rPr kumimoji="1" lang="en-US" altLang="zh-CN" dirty="0"/>
              <a:t>Marginalization</a:t>
            </a:r>
            <a:r>
              <a:rPr kumimoji="1" lang="zh-CN" altLang="en-US" dirty="0"/>
              <a:t>角度来讲，是我们把所有的路标信息边缘化到了相机的信息中</a:t>
            </a:r>
          </a:p>
        </p:txBody>
      </p:sp>
      <p:sp>
        <p:nvSpPr>
          <p:cNvPr id="4" name="幻灯片编号占位符 3"/>
          <p:cNvSpPr>
            <a:spLocks noGrp="1"/>
          </p:cNvSpPr>
          <p:nvPr>
            <p:ph type="sldNum" sz="quarter" idx="12"/>
          </p:nvPr>
        </p:nvSpPr>
        <p:spPr/>
        <p:txBody>
          <a:bodyPr/>
          <a:lstStyle/>
          <a:p>
            <a:fld id="{6D22F896-40B5-4ADD-8801-0D06FADFA095}" type="slidenum">
              <a:rPr lang="en-US" smtClean="0"/>
              <a:t>44</a:t>
            </a:fld>
            <a:endParaRPr lang="en-US" dirty="0"/>
          </a:p>
        </p:txBody>
      </p:sp>
      <p:pic>
        <p:nvPicPr>
          <p:cNvPr id="5" name="图片 4"/>
          <p:cNvPicPr>
            <a:picLocks noChangeAspect="1"/>
          </p:cNvPicPr>
          <p:nvPr/>
        </p:nvPicPr>
        <p:blipFill>
          <a:blip r:embed="rId2"/>
          <a:stretch>
            <a:fillRect/>
          </a:stretch>
        </p:blipFill>
        <p:spPr>
          <a:xfrm>
            <a:off x="6516354" y="1329136"/>
            <a:ext cx="4699000" cy="990600"/>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5546969" y="2495061"/>
            <a:ext cx="384908" cy="307926"/>
          </a:xfrm>
          <a:prstGeom prst="rect">
            <a:avLst/>
          </a:prstGeom>
        </p:spPr>
      </p:pic>
      <p:pic>
        <p:nvPicPr>
          <p:cNvPr id="7" name="图片 6"/>
          <p:cNvPicPr>
            <a:picLocks noChangeAspect="1"/>
          </p:cNvPicPr>
          <p:nvPr/>
        </p:nvPicPr>
        <p:blipFill>
          <a:blip r:embed="rId4"/>
          <a:stretch>
            <a:fillRect/>
          </a:stretch>
        </p:blipFill>
        <p:spPr>
          <a:xfrm>
            <a:off x="5109617" y="2854605"/>
            <a:ext cx="553704" cy="47460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p:txBody>
          <a:bodyPr/>
          <a:lstStyle/>
          <a:p>
            <a:r>
              <a:rPr kumimoji="1" lang="en-US" altLang="zh-CN" dirty="0"/>
              <a:t>Marginalization(</a:t>
            </a:r>
            <a:r>
              <a:rPr kumimoji="1" lang="en-US" altLang="zh-CN" dirty="0" err="1"/>
              <a:t>marg</a:t>
            </a:r>
            <a:r>
              <a:rPr kumimoji="1" lang="en-US" altLang="zh-CN" dirty="0"/>
              <a:t>)</a:t>
            </a:r>
            <a:endParaRPr kumimoji="1" lang="zh-CN" altLang="en-US" dirty="0"/>
          </a:p>
          <a:p>
            <a:pPr lvl="1"/>
            <a:r>
              <a:rPr kumimoji="1" lang="zh-CN" altLang="en-US" dirty="0"/>
              <a:t>联合分布</a:t>
            </a:r>
            <a:r>
              <a:rPr kumimoji="1" lang="en-US" altLang="zh-CN" dirty="0"/>
              <a:t>=</a:t>
            </a:r>
            <a:r>
              <a:rPr kumimoji="1" lang="zh-CN" altLang="en-US" dirty="0"/>
              <a:t>边缘分布乘条件分布：</a:t>
            </a:r>
          </a:p>
          <a:p>
            <a:pPr lvl="1"/>
            <a:r>
              <a:rPr kumimoji="1" lang="zh-CN" altLang="en-US" dirty="0"/>
              <a:t>上述的做法</a:t>
            </a:r>
            <a:r>
              <a:rPr kumimoji="1" lang="en-US" altLang="zh-CN" dirty="0" err="1"/>
              <a:t>marg</a:t>
            </a:r>
            <a:r>
              <a:rPr kumimoji="1" lang="zh-CN" altLang="en-US" dirty="0"/>
              <a:t>掉了所有的路标点，让概率全跑到相机位姿中，这是为了加速求解  </a:t>
            </a:r>
            <a:r>
              <a:rPr kumimoji="1" lang="en-US" altLang="zh-CN" dirty="0" err="1"/>
              <a:t>Hx</a:t>
            </a:r>
            <a:r>
              <a:rPr kumimoji="1" lang="en-US" altLang="zh-CN" dirty="0"/>
              <a:t>=-b</a:t>
            </a:r>
            <a:endParaRPr kumimoji="1" lang="zh-CN" altLang="en-US" dirty="0"/>
          </a:p>
          <a:p>
            <a:pPr lvl="1"/>
            <a:r>
              <a:rPr kumimoji="1" lang="zh-CN" altLang="en-US" dirty="0"/>
              <a:t>然而，在</a:t>
            </a:r>
            <a:r>
              <a:rPr kumimoji="1" lang="en-US" altLang="zh-CN" dirty="0"/>
              <a:t>sliding</a:t>
            </a:r>
            <a:r>
              <a:rPr kumimoji="1" lang="zh-CN" altLang="en-US" dirty="0"/>
              <a:t> </a:t>
            </a:r>
            <a:r>
              <a:rPr kumimoji="1" lang="en-US" altLang="zh-CN" dirty="0"/>
              <a:t>window</a:t>
            </a:r>
            <a:r>
              <a:rPr kumimoji="1" lang="zh-CN" altLang="en-US" dirty="0"/>
              <a:t>等其他做法中，也可以选择边缘化一部分相机</a:t>
            </a:r>
            <a:r>
              <a:rPr kumimoji="1" lang="en-US" altLang="zh-CN" dirty="0"/>
              <a:t>/</a:t>
            </a:r>
            <a:r>
              <a:rPr kumimoji="1" lang="zh-CN" altLang="en-US" dirty="0"/>
              <a:t>路标，做法同上</a:t>
            </a:r>
          </a:p>
        </p:txBody>
      </p:sp>
      <p:sp>
        <p:nvSpPr>
          <p:cNvPr id="4" name="幻灯片编号占位符 3"/>
          <p:cNvSpPr>
            <a:spLocks noGrp="1"/>
          </p:cNvSpPr>
          <p:nvPr>
            <p:ph type="sldNum" sz="quarter" idx="12"/>
          </p:nvPr>
        </p:nvSpPr>
        <p:spPr/>
        <p:txBody>
          <a:bodyPr/>
          <a:lstStyle/>
          <a:p>
            <a:fld id="{6D22F896-40B5-4ADD-8801-0D06FADFA095}" type="slidenum">
              <a:rPr lang="en-US" smtClean="0"/>
              <a:t>45</a:t>
            </a:fld>
            <a:endParaRPr lang="en-US" dirty="0"/>
          </a:p>
        </p:txBody>
      </p:sp>
      <p:pic>
        <p:nvPicPr>
          <p:cNvPr id="5" name="图片 4"/>
          <p:cNvPicPr>
            <a:picLocks noChangeAspect="1"/>
          </p:cNvPicPr>
          <p:nvPr/>
        </p:nvPicPr>
        <p:blipFill>
          <a:blip r:embed="rId2"/>
          <a:stretch>
            <a:fillRect/>
          </a:stretch>
        </p:blipFill>
        <p:spPr>
          <a:xfrm>
            <a:off x="5626100" y="2413000"/>
            <a:ext cx="3683000" cy="508000"/>
          </a:xfrm>
          <a:prstGeom prst="rect">
            <a:avLst/>
          </a:prstGeom>
        </p:spPr>
      </p:pic>
      <p:pic>
        <p:nvPicPr>
          <p:cNvPr id="6" name="图片 5"/>
          <p:cNvPicPr>
            <a:picLocks noChangeAspect="1"/>
          </p:cNvPicPr>
          <p:nvPr/>
        </p:nvPicPr>
        <p:blipFill>
          <a:blip r:embed="rId3"/>
          <a:stretch>
            <a:fillRect/>
          </a:stretch>
        </p:blipFill>
        <p:spPr>
          <a:xfrm>
            <a:off x="5226410" y="4065027"/>
            <a:ext cx="6778021" cy="2416969"/>
          </a:xfrm>
          <a:prstGeom prst="rect">
            <a:avLst/>
          </a:prstGeom>
        </p:spPr>
      </p:pic>
      <p:sp>
        <p:nvSpPr>
          <p:cNvPr id="7" name="文本框 6"/>
          <p:cNvSpPr txBox="1"/>
          <p:nvPr/>
        </p:nvSpPr>
        <p:spPr>
          <a:xfrm>
            <a:off x="386275" y="4314092"/>
            <a:ext cx="4525694" cy="175432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但是，通常情况下的</a:t>
            </a:r>
            <a:r>
              <a:rPr kumimoji="1" lang="en-US" altLang="zh-CN" dirty="0"/>
              <a:t>Marg</a:t>
            </a:r>
            <a:r>
              <a:rPr kumimoji="1" lang="zh-CN" altLang="en-US" dirty="0"/>
              <a:t>操作会给</a:t>
            </a:r>
            <a:r>
              <a:rPr kumimoji="1" lang="en-US" altLang="zh-CN" dirty="0"/>
              <a:t>H</a:t>
            </a:r>
            <a:r>
              <a:rPr kumimoji="1" lang="zh-CN" altLang="en-US" dirty="0"/>
              <a:t>矩阵带来填充（</a:t>
            </a:r>
            <a:r>
              <a:rPr kumimoji="1" lang="en-US" altLang="zh-CN" dirty="0"/>
              <a:t>fill-in</a:t>
            </a:r>
            <a:r>
              <a:rPr kumimoji="1" lang="zh-CN" altLang="en-US" dirty="0"/>
              <a:t>），使其不再具有稀疏结构；</a:t>
            </a:r>
          </a:p>
          <a:p>
            <a:pPr marL="285750" indent="-285750">
              <a:buFont typeface="Arial" panose="020B0604020202020204" pitchFamily="34" charset="0"/>
              <a:buChar char="•"/>
            </a:pPr>
            <a:r>
              <a:rPr kumimoji="1" lang="zh-CN" altLang="en-US" dirty="0"/>
              <a:t>所以，要么刻意选择特定的</a:t>
            </a:r>
            <a:r>
              <a:rPr kumimoji="1" lang="en-US" altLang="zh-CN" dirty="0" err="1"/>
              <a:t>marg</a:t>
            </a:r>
            <a:r>
              <a:rPr kumimoji="1" lang="zh-CN" altLang="en-US" dirty="0"/>
              <a:t>策略，要么仅使用稠密的</a:t>
            </a:r>
            <a:r>
              <a:rPr kumimoji="1" lang="en-US" altLang="zh-CN" dirty="0"/>
              <a:t>H</a:t>
            </a:r>
            <a:r>
              <a:rPr kumimoji="1" lang="zh-CN" altLang="en-US" dirty="0"/>
              <a:t>求解线性方程，但这样效率会降低</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a:t>
            </a:r>
            <a:r>
              <a:rPr kumimoji="1" lang="zh-CN" altLang="en-US" dirty="0"/>
              <a:t>与图优化</a:t>
            </a:r>
          </a:p>
        </p:txBody>
      </p:sp>
      <p:sp>
        <p:nvSpPr>
          <p:cNvPr id="3" name="内容占位符 2"/>
          <p:cNvSpPr>
            <a:spLocks noGrp="1"/>
          </p:cNvSpPr>
          <p:nvPr>
            <p:ph idx="1"/>
          </p:nvPr>
        </p:nvSpPr>
        <p:spPr>
          <a:xfrm>
            <a:off x="1451579" y="2015732"/>
            <a:ext cx="4058267" cy="3450613"/>
          </a:xfrm>
        </p:spPr>
        <p:txBody>
          <a:bodyPr/>
          <a:lstStyle/>
          <a:p>
            <a:r>
              <a:rPr kumimoji="1" lang="en-US" altLang="zh-CN" dirty="0"/>
              <a:t>Marginalization</a:t>
            </a:r>
            <a:r>
              <a:rPr kumimoji="1" lang="zh-CN" altLang="en-US" dirty="0"/>
              <a:t>之后，左上角矩阵不再具有稀疏结构：</a:t>
            </a:r>
          </a:p>
          <a:p>
            <a:r>
              <a:rPr kumimoji="1" lang="zh-CN" altLang="en-US" dirty="0"/>
              <a:t>但它反映了相机之间的共视关系（</a:t>
            </a:r>
            <a:r>
              <a:rPr kumimoji="1" lang="en-US" altLang="zh-CN" dirty="0"/>
              <a:t>Co-visibility</a:t>
            </a:r>
            <a:r>
              <a:rPr kumimoji="1" lang="zh-CN" altLang="en-US" dirty="0"/>
              <a:t>）</a:t>
            </a:r>
          </a:p>
        </p:txBody>
      </p:sp>
      <p:sp>
        <p:nvSpPr>
          <p:cNvPr id="4" name="幻灯片编号占位符 3"/>
          <p:cNvSpPr>
            <a:spLocks noGrp="1"/>
          </p:cNvSpPr>
          <p:nvPr>
            <p:ph type="sldNum" sz="quarter" idx="12"/>
          </p:nvPr>
        </p:nvSpPr>
        <p:spPr/>
        <p:txBody>
          <a:bodyPr/>
          <a:lstStyle/>
          <a:p>
            <a:fld id="{6D22F896-40B5-4ADD-8801-0D06FADFA095}" type="slidenum">
              <a:rPr lang="en-US" smtClean="0"/>
              <a:t>46</a:t>
            </a:fld>
            <a:endParaRPr lang="en-US" dirty="0"/>
          </a:p>
        </p:txBody>
      </p:sp>
      <p:pic>
        <p:nvPicPr>
          <p:cNvPr id="5" name="图片 4"/>
          <p:cNvPicPr>
            <a:picLocks noChangeAspect="1"/>
          </p:cNvPicPr>
          <p:nvPr/>
        </p:nvPicPr>
        <p:blipFill>
          <a:blip r:embed="rId2"/>
          <a:stretch>
            <a:fillRect/>
          </a:stretch>
        </p:blipFill>
        <p:spPr>
          <a:xfrm>
            <a:off x="5685204" y="2540971"/>
            <a:ext cx="6389565" cy="3410443"/>
          </a:xfrm>
          <a:prstGeom prst="rect">
            <a:avLst/>
          </a:prstGeom>
        </p:spPr>
      </p:pic>
      <p:sp>
        <p:nvSpPr>
          <p:cNvPr id="6" name="文本框 5"/>
          <p:cNvSpPr txBox="1"/>
          <p:nvPr/>
        </p:nvSpPr>
        <p:spPr>
          <a:xfrm>
            <a:off x="8780584" y="5023729"/>
            <a:ext cx="3411416" cy="646331"/>
          </a:xfrm>
          <a:prstGeom prst="rect">
            <a:avLst/>
          </a:prstGeom>
          <a:noFill/>
        </p:spPr>
        <p:txBody>
          <a:bodyPr wrap="square" rtlCol="0">
            <a:spAutoFit/>
          </a:bodyPr>
          <a:lstStyle/>
          <a:p>
            <a:r>
              <a:rPr kumimoji="1" lang="en-US" altLang="zh-CN" dirty="0"/>
              <a:t>S14/S24</a:t>
            </a:r>
            <a:r>
              <a:rPr kumimoji="1" lang="zh-CN" altLang="en-US" dirty="0"/>
              <a:t>处的非零块表示</a:t>
            </a:r>
            <a:r>
              <a:rPr kumimoji="1" lang="en-US" altLang="zh-CN" dirty="0"/>
              <a:t>1,4</a:t>
            </a:r>
            <a:r>
              <a:rPr kumimoji="1" lang="zh-CN" altLang="en-US" dirty="0"/>
              <a:t>相机，</a:t>
            </a:r>
            <a:r>
              <a:rPr kumimoji="1" lang="en-US" altLang="zh-CN" dirty="0"/>
              <a:t>2,4</a:t>
            </a:r>
            <a:r>
              <a:rPr kumimoji="1" lang="zh-CN" altLang="en-US" dirty="0"/>
              <a:t>相机看到了同一个路标点</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回环检测</a:t>
            </a:r>
          </a:p>
        </p:txBody>
      </p:sp>
      <p:sp>
        <p:nvSpPr>
          <p:cNvPr id="3" name="内容占位符 2"/>
          <p:cNvSpPr>
            <a:spLocks noGrp="1"/>
          </p:cNvSpPr>
          <p:nvPr>
            <p:ph idx="1"/>
          </p:nvPr>
        </p:nvSpPr>
        <p:spPr/>
        <p:txBody>
          <a:bodyPr>
            <a:normAutofit lnSpcReduction="20000"/>
          </a:bodyPr>
          <a:lstStyle/>
          <a:p>
            <a:pPr marL="0" indent="0" eaLnBrk="1" hangingPunct="1">
              <a:lnSpc>
                <a:spcPct val="100000"/>
              </a:lnSpc>
              <a:buNone/>
            </a:pPr>
            <a:r>
              <a:rPr lang="zh-CN" altLang="en-US" dirty="0">
                <a:sym typeface="+mn-ea"/>
              </a:rPr>
              <a:t>前端提供特征点的提取和轨迹、地图的初值</a:t>
            </a:r>
            <a:endParaRPr lang="en-US" altLang="zh-CN" dirty="0"/>
          </a:p>
          <a:p>
            <a:pPr marL="0" indent="0" eaLnBrk="1" hangingPunct="1">
              <a:lnSpc>
                <a:spcPct val="100000"/>
              </a:lnSpc>
              <a:buNone/>
            </a:pPr>
            <a:r>
              <a:rPr lang="zh-CN" altLang="en-US" dirty="0">
                <a:sym typeface="+mn-ea"/>
              </a:rPr>
              <a:t>后端负责对这些数据进行优化</a:t>
            </a:r>
            <a:endParaRPr lang="en-US" altLang="zh-CN" dirty="0"/>
          </a:p>
          <a:p>
            <a:pPr marL="0" indent="0" eaLnBrk="1" hangingPunct="1">
              <a:lnSpc>
                <a:spcPct val="150000"/>
              </a:lnSpc>
              <a:buNone/>
            </a:pPr>
            <a:r>
              <a:rPr lang="zh-CN" altLang="en-US" dirty="0">
                <a:sym typeface="+mn-ea"/>
              </a:rPr>
              <a:t>如果像视觉里程计那样仅考虑相邻时间上的关键帧，那么，之前产生的误差将不可避免地累积到下一个时刻，使得整个</a:t>
            </a:r>
            <a:r>
              <a:rPr lang="en-US" altLang="zh-CN" dirty="0">
                <a:sym typeface="+mn-ea"/>
              </a:rPr>
              <a:t>SLAM </a:t>
            </a:r>
            <a:r>
              <a:rPr lang="zh-CN" altLang="en-US" dirty="0">
                <a:sym typeface="+mn-ea"/>
              </a:rPr>
              <a:t>出现累积误差，长期估计的结果将不可靠，无法构建全局一致的轨迹和地图</a:t>
            </a:r>
            <a:endParaRPr lang="zh-CN" altLang="en-US"/>
          </a:p>
          <a:p>
            <a:pPr marL="0" indent="0" eaLnBrk="1" hangingPunct="1">
              <a:lnSpc>
                <a:spcPct val="100000"/>
              </a:lnSpc>
              <a:buNone/>
            </a:pPr>
            <a:r>
              <a:rPr lang="zh-CN" altLang="en-US" dirty="0">
                <a:sym typeface="+mn-ea"/>
              </a:rPr>
              <a:t>回环检测的关键：有效的检测出相机经过同一个地方</a:t>
            </a:r>
            <a:endParaRPr lang="en-US" altLang="zh-CN" dirty="0"/>
          </a:p>
          <a:p>
            <a:pPr marL="0" indent="0" eaLnBrk="1" hangingPunct="1">
              <a:lnSpc>
                <a:spcPct val="100000"/>
              </a:lnSpc>
              <a:buNone/>
            </a:pPr>
            <a:r>
              <a:rPr lang="zh-CN" altLang="en-US" dirty="0">
                <a:sym typeface="+mn-ea"/>
              </a:rPr>
              <a:t>意义：保持轨迹和地图长时间的正确性  进行重定位</a:t>
            </a:r>
            <a:endParaRPr lang="en-US" altLang="zh-CN" dirty="0"/>
          </a:p>
          <a:p>
            <a:pPr marL="0" indent="0" eaLnBrk="1" hangingPunct="1">
              <a:buNone/>
            </a:pPr>
            <a:endParaRPr lang="en-US" altLang="zh-CN" dirty="0"/>
          </a:p>
          <a:p>
            <a:pPr marL="0" indent="0">
              <a:buNone/>
            </a:pPr>
            <a:endParaRPr lang="zh-CN" altLang="en-US"/>
          </a:p>
        </p:txBody>
      </p:sp>
      <p:sp>
        <p:nvSpPr>
          <p:cNvPr id="4" name="灯片编号占位符 3"/>
          <p:cNvSpPr>
            <a:spLocks noGrp="1"/>
          </p:cNvSpPr>
          <p:nvPr>
            <p:ph type="sldNum" sz="quarter" idx="12"/>
          </p:nvPr>
        </p:nvSpPr>
        <p:spPr/>
        <p:txBody>
          <a:bodyPr/>
          <a:lstStyle/>
          <a:p>
            <a:fld id="{6D22F896-40B5-4ADD-8801-0D06FADFA095}" type="slidenum">
              <a:rPr lang="en-US" dirty="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回环检测</a:t>
            </a:r>
          </a:p>
        </p:txBody>
      </p:sp>
      <p:sp>
        <p:nvSpPr>
          <p:cNvPr id="3" name="内容占位符 2"/>
          <p:cNvSpPr>
            <a:spLocks noGrp="1"/>
          </p:cNvSpPr>
          <p:nvPr>
            <p:ph idx="1"/>
          </p:nvPr>
        </p:nvSpPr>
        <p:spPr/>
        <p:txBody>
          <a:bodyPr/>
          <a:lstStyle/>
          <a:p>
            <a:r>
              <a:rPr lang="zh-CN" altLang="en-US"/>
              <a:t>回环检测的方法：</a:t>
            </a:r>
          </a:p>
          <a:p>
            <a:endParaRPr lang="zh-CN" altLang="en-US"/>
          </a:p>
          <a:p>
            <a:r>
              <a:rPr lang="en-US" altLang="zh-CN"/>
              <a:t>1 </a:t>
            </a:r>
            <a:r>
              <a:rPr lang="zh-CN" altLang="en-US"/>
              <a:t>基于外观的检测</a:t>
            </a:r>
            <a:r>
              <a:rPr lang="en-US" altLang="zh-CN"/>
              <a:t>---</a:t>
            </a:r>
            <a:r>
              <a:rPr lang="zh-CN" altLang="en-US"/>
              <a:t>词袋模型</a:t>
            </a:r>
            <a:endParaRPr lang="en-US" altLang="zh-CN"/>
          </a:p>
          <a:p>
            <a:r>
              <a:rPr lang="en-US" altLang="zh-CN"/>
              <a:t>2 </a:t>
            </a:r>
            <a:r>
              <a:rPr lang="zh-CN" altLang="en-US"/>
              <a:t>利用</a:t>
            </a:r>
            <a:r>
              <a:rPr lang="en-US" altLang="zh-CN"/>
              <a:t>GPS</a:t>
            </a:r>
            <a:r>
              <a:rPr lang="zh-CN" altLang="en-US"/>
              <a:t>信息</a:t>
            </a:r>
          </a:p>
        </p:txBody>
      </p:sp>
      <p:sp>
        <p:nvSpPr>
          <p:cNvPr id="4" name="灯片编号占位符 3"/>
          <p:cNvSpPr>
            <a:spLocks noGrp="1"/>
          </p:cNvSpPr>
          <p:nvPr>
            <p:ph type="sldNum" sz="quarter" idx="12"/>
          </p:nvPr>
        </p:nvSpPr>
        <p:spPr/>
        <p:txBody>
          <a:bodyPr/>
          <a:lstStyle/>
          <a:p>
            <a:fld id="{6D22F896-40B5-4ADD-8801-0D06FADFA095}" type="slidenum">
              <a:rPr lang="en-US" dirty="0"/>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词袋模型</a:t>
            </a:r>
          </a:p>
        </p:txBody>
      </p:sp>
      <p:sp>
        <p:nvSpPr>
          <p:cNvPr id="3" name="内容占位符 2"/>
          <p:cNvSpPr>
            <a:spLocks noGrp="1"/>
          </p:cNvSpPr>
          <p:nvPr>
            <p:ph idx="1"/>
          </p:nvPr>
        </p:nvSpPr>
        <p:spPr>
          <a:xfrm>
            <a:off x="1451579" y="2015732"/>
            <a:ext cx="9603275" cy="3450613"/>
          </a:xfrm>
        </p:spPr>
        <p:txBody>
          <a:bodyPr/>
          <a:lstStyle/>
          <a:p>
            <a:r>
              <a:rPr lang="zh-CN" altLang="en-US" dirty="0"/>
              <a:t>词袋（</a:t>
            </a:r>
            <a:r>
              <a:rPr lang="en-US" altLang="zh-CN" dirty="0" err="1"/>
              <a:t>BoW</a:t>
            </a:r>
            <a:r>
              <a:rPr lang="zh-CN" altLang="en-US" dirty="0"/>
              <a:t>）模型</a:t>
            </a:r>
          </a:p>
          <a:p>
            <a:pPr marL="0" marR="0" lvl="0" indent="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lang="en-US" altLang="zh-CN" sz="1600" dirty="0">
                <a:latin typeface="微软雅黑" panose="020B0503020204020204" charset="-122"/>
                <a:ea typeface="微软雅黑" panose="020B0503020204020204" charset="-122"/>
                <a:sym typeface="+mn-ea"/>
              </a:rPr>
              <a:t>Bag-of-words model (</a:t>
            </a:r>
            <a:r>
              <a:rPr lang="en-US" altLang="zh-CN" sz="1600" dirty="0" err="1">
                <a:latin typeface="微软雅黑" panose="020B0503020204020204" charset="-122"/>
                <a:ea typeface="微软雅黑" panose="020B0503020204020204" charset="-122"/>
                <a:sym typeface="+mn-ea"/>
              </a:rPr>
              <a:t>BoW</a:t>
            </a:r>
            <a:r>
              <a:rPr lang="en-US" altLang="zh-CN" sz="1600" dirty="0">
                <a:latin typeface="微软雅黑" panose="020B0503020204020204" charset="-122"/>
                <a:ea typeface="微软雅黑" panose="020B0503020204020204" charset="-122"/>
                <a:sym typeface="+mn-ea"/>
              </a:rPr>
              <a:t> model) </a:t>
            </a:r>
            <a:r>
              <a:rPr lang="zh-CN" altLang="en-US" sz="1600" dirty="0">
                <a:latin typeface="微软雅黑" panose="020B0503020204020204" charset="-122"/>
                <a:ea typeface="微软雅黑" panose="020B0503020204020204" charset="-122"/>
                <a:sym typeface="+mn-ea"/>
              </a:rPr>
              <a:t>最早出现在神经语言程序学</a:t>
            </a:r>
            <a:r>
              <a:rPr lang="en-US" altLang="zh-CN" sz="1600" dirty="0">
                <a:latin typeface="微软雅黑" panose="020B0503020204020204" charset="-122"/>
                <a:ea typeface="微软雅黑" panose="020B0503020204020204" charset="-122"/>
                <a:sym typeface="+mn-ea"/>
              </a:rPr>
              <a:t>(NLP)</a:t>
            </a:r>
            <a:r>
              <a:rPr lang="zh-CN" altLang="en-US" sz="1600" dirty="0">
                <a:latin typeface="微软雅黑" panose="020B0503020204020204" charset="-122"/>
                <a:ea typeface="微软雅黑" panose="020B0503020204020204" charset="-122"/>
                <a:sym typeface="+mn-ea"/>
              </a:rPr>
              <a:t>和信息检索（</a:t>
            </a:r>
            <a:r>
              <a:rPr lang="en-US" altLang="zh-CN" sz="1600" dirty="0">
                <a:latin typeface="微软雅黑" panose="020B0503020204020204" charset="-122"/>
                <a:ea typeface="微软雅黑" panose="020B0503020204020204" charset="-122"/>
                <a:sym typeface="+mn-ea"/>
              </a:rPr>
              <a:t>IR</a:t>
            </a:r>
            <a:r>
              <a:rPr lang="zh-CN" altLang="en-US" sz="1600" dirty="0">
                <a:latin typeface="微软雅黑" panose="020B0503020204020204" charset="-122"/>
                <a:ea typeface="微软雅黑" panose="020B0503020204020204" charset="-122"/>
                <a:sym typeface="+mn-ea"/>
              </a:rPr>
              <a:t>）领域。该模型忽略掉文本的语法和语序，用一组无序的单词</a:t>
            </a:r>
            <a:r>
              <a:rPr lang="en-US" altLang="zh-CN" sz="1600" dirty="0">
                <a:latin typeface="微软雅黑" panose="020B0503020204020204" charset="-122"/>
                <a:ea typeface="微软雅黑" panose="020B0503020204020204" charset="-122"/>
                <a:sym typeface="+mn-ea"/>
              </a:rPr>
              <a:t>(words)</a:t>
            </a:r>
            <a:r>
              <a:rPr lang="zh-CN" altLang="en-US" sz="1600" dirty="0">
                <a:latin typeface="微软雅黑" panose="020B0503020204020204" charset="-122"/>
                <a:ea typeface="微软雅黑" panose="020B0503020204020204" charset="-122"/>
                <a:sym typeface="+mn-ea"/>
              </a:rPr>
              <a:t>来表达一段文字或一个文档。</a:t>
            </a:r>
            <a:endParaRPr lang="en-US" altLang="zh-CN" sz="1600" dirty="0">
              <a:latin typeface="微软雅黑" panose="020B0503020204020204" charset="-122"/>
              <a:ea typeface="微软雅黑" panose="020B0503020204020204" charset="-122"/>
            </a:endParaRPr>
          </a:p>
          <a:p>
            <a:pPr marL="0" marR="0" lvl="0" indent="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lang="zh-CN" altLang="en-US" sz="1600" dirty="0">
                <a:latin typeface="微软雅黑" panose="020B0503020204020204" charset="-122"/>
                <a:ea typeface="微软雅黑" panose="020B0503020204020204" charset="-122"/>
                <a:sym typeface="+mn-ea"/>
              </a:rPr>
              <a:t>在信息检索中，</a:t>
            </a:r>
            <a:r>
              <a:rPr lang="en-US" altLang="zh-CN" sz="1600" dirty="0">
                <a:latin typeface="微软雅黑" panose="020B0503020204020204" charset="-122"/>
                <a:ea typeface="微软雅黑" panose="020B0503020204020204" charset="-122"/>
                <a:sym typeface="+mn-ea"/>
              </a:rPr>
              <a:t>BoW</a:t>
            </a:r>
            <a:r>
              <a:rPr lang="zh-CN" altLang="en-US" sz="1600" dirty="0">
                <a:latin typeface="微软雅黑" panose="020B0503020204020204" charset="-122"/>
                <a:ea typeface="微软雅黑" panose="020B0503020204020204" charset="-122"/>
                <a:sym typeface="+mn-ea"/>
              </a:rPr>
              <a:t>模型假定对于一个文档，</a:t>
            </a:r>
            <a:r>
              <a:rPr lang="zh-CN" altLang="en-US" sz="1600" dirty="0">
                <a:solidFill>
                  <a:srgbClr val="FF0000"/>
                </a:solidFill>
                <a:latin typeface="微软雅黑" panose="020B0503020204020204" charset="-122"/>
                <a:ea typeface="微软雅黑" panose="020B0503020204020204" charset="-122"/>
                <a:sym typeface="+mn-ea"/>
              </a:rPr>
              <a:t>忽略它的单词顺序和语法、句法等要素</a:t>
            </a:r>
            <a:r>
              <a:rPr lang="zh-CN" altLang="en-US" sz="1600" dirty="0">
                <a:latin typeface="微软雅黑" panose="020B0503020204020204" charset="-122"/>
                <a:ea typeface="微软雅黑" panose="020B0503020204020204" charset="-122"/>
                <a:sym typeface="+mn-ea"/>
              </a:rPr>
              <a:t>，将其仅仅看作是若干个词汇的</a:t>
            </a:r>
            <a:r>
              <a:rPr lang="zh-CN" altLang="en-US" sz="1600" dirty="0">
                <a:solidFill>
                  <a:srgbClr val="FF0000"/>
                </a:solidFill>
                <a:latin typeface="微软雅黑" panose="020B0503020204020204" charset="-122"/>
                <a:ea typeface="微软雅黑" panose="020B0503020204020204" charset="-122"/>
                <a:sym typeface="+mn-ea"/>
              </a:rPr>
              <a:t>集合</a:t>
            </a:r>
            <a:r>
              <a:rPr lang="zh-CN" altLang="en-US" sz="1600" dirty="0">
                <a:latin typeface="微软雅黑" panose="020B0503020204020204" charset="-122"/>
                <a:ea typeface="微软雅黑" panose="020B0503020204020204" charset="-122"/>
                <a:sym typeface="+mn-ea"/>
              </a:rPr>
              <a:t>，文档中每个</a:t>
            </a:r>
            <a:r>
              <a:rPr lang="zh-CN" altLang="en-US" sz="1600" dirty="0">
                <a:solidFill>
                  <a:srgbClr val="FF0000"/>
                </a:solidFill>
                <a:latin typeface="微软雅黑" panose="020B0503020204020204" charset="-122"/>
                <a:ea typeface="微软雅黑" panose="020B0503020204020204" charset="-122"/>
                <a:sym typeface="+mn-ea"/>
              </a:rPr>
              <a:t>单词的出现都是独立的</a:t>
            </a:r>
            <a:r>
              <a:rPr lang="zh-CN" altLang="en-US" sz="1600" dirty="0">
                <a:latin typeface="微软雅黑" panose="020B0503020204020204" charset="-122"/>
                <a:ea typeface="微软雅黑" panose="020B0503020204020204" charset="-122"/>
                <a:sym typeface="+mn-ea"/>
              </a:rPr>
              <a:t>，不依赖于其它单词是否出现。也就是说，文档中任意一个位置出现的任何单词，都不受该文档语意影响而独立选择的。</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fld id="{6D22F896-40B5-4ADD-8801-0D06FADFA095}" type="slidenum">
              <a:rPr lang="en-US" dirty="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状态估计问题</a:t>
            </a:r>
          </a:p>
        </p:txBody>
      </p:sp>
      <p:sp>
        <p:nvSpPr>
          <p:cNvPr id="3" name="内容占位符 2"/>
          <p:cNvSpPr>
            <a:spLocks noGrp="1"/>
          </p:cNvSpPr>
          <p:nvPr>
            <p:ph idx="1"/>
          </p:nvPr>
        </p:nvSpPr>
        <p:spPr/>
        <p:txBody>
          <a:bodyPr/>
          <a:lstStyle/>
          <a:p>
            <a:r>
              <a:rPr lang="zh-CN" altLang="en-US" dirty="0"/>
              <a:t>从最大似然到最小二乘</a:t>
            </a:r>
            <a:endParaRPr lang="en-US" altLang="zh-CN" dirty="0"/>
          </a:p>
          <a:p>
            <a:pPr lvl="1"/>
            <a:r>
              <a:rPr lang="zh-CN" altLang="en-US" dirty="0"/>
              <a:t>例子：某次观测</a:t>
            </a:r>
            <a:endParaRPr lang="en-US" altLang="zh-CN" dirty="0"/>
          </a:p>
          <a:p>
            <a:pPr lvl="1"/>
            <a:r>
              <a:rPr lang="zh-CN" altLang="en-US" dirty="0"/>
              <a:t>由于噪声是高斯的：</a:t>
            </a:r>
            <a:endParaRPr lang="en-US" altLang="zh-CN" dirty="0"/>
          </a:p>
          <a:p>
            <a:pPr lvl="1"/>
            <a:r>
              <a:rPr lang="zh-CN" altLang="en-US" dirty="0"/>
              <a:t>于是</a:t>
            </a:r>
            <a:endParaRPr lang="en-US" altLang="zh-CN" dirty="0"/>
          </a:p>
          <a:p>
            <a:pPr lvl="1"/>
            <a:endParaRPr lang="en-US" altLang="zh-CN" dirty="0"/>
          </a:p>
          <a:p>
            <a:pPr lvl="1"/>
            <a:endParaRPr lang="en-US" altLang="zh-CN" dirty="0"/>
          </a:p>
          <a:p>
            <a:pPr lvl="1"/>
            <a:r>
              <a:rPr lang="zh-CN" altLang="en-US" dirty="0"/>
              <a:t>现在要求</a:t>
            </a:r>
            <a:r>
              <a:rPr lang="en-US" altLang="zh-CN" dirty="0" err="1"/>
              <a:t>x,y</a:t>
            </a:r>
            <a:r>
              <a:rPr lang="zh-CN" altLang="en-US" dirty="0"/>
              <a:t>的最大似然估计，怎么求？</a:t>
            </a:r>
          </a:p>
        </p:txBody>
      </p:sp>
      <p:sp>
        <p:nvSpPr>
          <p:cNvPr id="4" name="灯片编号占位符 3"/>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图片 4"/>
          <p:cNvPicPr>
            <a:picLocks noChangeAspect="1"/>
          </p:cNvPicPr>
          <p:nvPr/>
        </p:nvPicPr>
        <p:blipFill>
          <a:blip r:embed="rId2"/>
          <a:stretch>
            <a:fillRect/>
          </a:stretch>
        </p:blipFill>
        <p:spPr>
          <a:xfrm>
            <a:off x="4318672" y="2406433"/>
            <a:ext cx="2499577" cy="480102"/>
          </a:xfrm>
          <a:prstGeom prst="rect">
            <a:avLst/>
          </a:prstGeom>
        </p:spPr>
      </p:pic>
      <p:pic>
        <p:nvPicPr>
          <p:cNvPr id="6" name="图片 5"/>
          <p:cNvPicPr>
            <a:picLocks noChangeAspect="1"/>
          </p:cNvPicPr>
          <p:nvPr/>
        </p:nvPicPr>
        <p:blipFill>
          <a:blip r:embed="rId3"/>
          <a:stretch>
            <a:fillRect/>
          </a:stretch>
        </p:blipFill>
        <p:spPr>
          <a:xfrm>
            <a:off x="4809028" y="2886570"/>
            <a:ext cx="1638442" cy="411516"/>
          </a:xfrm>
          <a:prstGeom prst="rect">
            <a:avLst/>
          </a:prstGeom>
        </p:spPr>
      </p:pic>
      <p:pic>
        <p:nvPicPr>
          <p:cNvPr id="7" name="图片 6"/>
          <p:cNvPicPr>
            <a:picLocks noChangeAspect="1"/>
          </p:cNvPicPr>
          <p:nvPr/>
        </p:nvPicPr>
        <p:blipFill>
          <a:blip r:embed="rId4"/>
          <a:stretch>
            <a:fillRect/>
          </a:stretch>
        </p:blipFill>
        <p:spPr>
          <a:xfrm>
            <a:off x="4053683" y="3690593"/>
            <a:ext cx="3627434" cy="51058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词袋模型</a:t>
            </a:r>
          </a:p>
        </p:txBody>
      </p:sp>
      <p:sp>
        <p:nvSpPr>
          <p:cNvPr id="4" name="灯片编号占位符 3"/>
          <p:cNvSpPr>
            <a:spLocks noGrp="1"/>
          </p:cNvSpPr>
          <p:nvPr>
            <p:ph type="sldNum" sz="quarter" idx="12"/>
          </p:nvPr>
        </p:nvSpPr>
        <p:spPr/>
        <p:txBody>
          <a:bodyPr/>
          <a:lstStyle/>
          <a:p>
            <a:fld id="{6D22F896-40B5-4ADD-8801-0D06FADFA095}" type="slidenum">
              <a:rPr lang="en-US" dirty="0"/>
              <a:t>50</a:t>
            </a:fld>
            <a:endParaRPr lang="en-US" dirty="0"/>
          </a:p>
        </p:txBody>
      </p:sp>
      <p:pic>
        <p:nvPicPr>
          <p:cNvPr id="5" name="内容占位符 4"/>
          <p:cNvPicPr>
            <a:picLocks noGrp="1" noChangeAspect="1"/>
          </p:cNvPicPr>
          <p:nvPr>
            <p:ph idx="1"/>
            <p:custDataLst>
              <p:tags r:id="rId1"/>
            </p:custDataLst>
          </p:nvPr>
        </p:nvPicPr>
        <p:blipFill>
          <a:blip r:embed="rId3"/>
          <a:stretch>
            <a:fillRect/>
          </a:stretch>
        </p:blipFill>
        <p:spPr>
          <a:xfrm>
            <a:off x="1628775" y="1958340"/>
            <a:ext cx="9117330" cy="35198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相似度计算</a:t>
            </a:r>
          </a:p>
        </p:txBody>
      </p:sp>
      <p:sp>
        <p:nvSpPr>
          <p:cNvPr id="4" name="灯片编号占位符 3"/>
          <p:cNvSpPr>
            <a:spLocks noGrp="1"/>
          </p:cNvSpPr>
          <p:nvPr>
            <p:ph type="sldNum" sz="quarter" idx="12"/>
          </p:nvPr>
        </p:nvSpPr>
        <p:spPr/>
        <p:txBody>
          <a:bodyPr/>
          <a:lstStyle/>
          <a:p>
            <a:fld id="{6D22F896-40B5-4ADD-8801-0D06FADFA095}" type="slidenum">
              <a:rPr lang="en-US" dirty="0"/>
              <a:t>51</a:t>
            </a:fld>
            <a:endParaRPr 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t="9772" b="16102"/>
          <a:stretch>
            <a:fillRect/>
          </a:stretch>
        </p:blipFill>
        <p:spPr>
          <a:xfrm>
            <a:off x="1329690" y="1851660"/>
            <a:ext cx="9801860" cy="40874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相似度计算</a:t>
            </a:r>
          </a:p>
        </p:txBody>
      </p:sp>
      <p:sp>
        <p:nvSpPr>
          <p:cNvPr id="3" name="内容占位符 2"/>
          <p:cNvSpPr>
            <a:spLocks noGrp="1"/>
          </p:cNvSpPr>
          <p:nvPr>
            <p:ph idx="1"/>
          </p:nvPr>
        </p:nvSpPr>
        <p:spPr/>
        <p:txBody>
          <a:bodyPr>
            <a:normAutofit/>
          </a:bodyPr>
          <a:lstStyle/>
          <a:p>
            <a:r>
              <a:rPr lang="zh-CN" altLang="en-US"/>
              <a:t>相似度评分处理</a:t>
            </a:r>
          </a:p>
          <a:p>
            <a:pPr marL="0" indent="0">
              <a:buNone/>
            </a:pPr>
            <a:r>
              <a:rPr lang="zh-CN" altLang="en-US" sz="1800"/>
              <a:t>对任意两幅图像，都能给出一个相似性评分，但是只利用这个分值的</a:t>
            </a:r>
            <a:r>
              <a:rPr lang="zh-CN" altLang="en-US" sz="1800">
                <a:solidFill>
                  <a:srgbClr val="FF0000"/>
                </a:solidFill>
              </a:rPr>
              <a:t>绝对</a:t>
            </a:r>
            <a:r>
              <a:rPr lang="zh-CN" altLang="en-US" sz="1800"/>
              <a:t>大小并不一定有很好的帮助。</a:t>
            </a:r>
          </a:p>
          <a:p>
            <a:pPr marL="0" indent="0">
              <a:buNone/>
            </a:pPr>
            <a:r>
              <a:rPr lang="zh-CN" altLang="en-US" sz="1800">
                <a:solidFill>
                  <a:schemeClr val="tx1"/>
                </a:solidFill>
              </a:rPr>
              <a:t>取一个先验相似度</a:t>
            </a:r>
            <a:r>
              <a:rPr lang="en-US" altLang="zh-CN" sz="1800">
                <a:solidFill>
                  <a:schemeClr val="tx1"/>
                </a:solidFill>
              </a:rPr>
              <a:t>                </a:t>
            </a:r>
            <a:r>
              <a:rPr lang="zh-CN" altLang="en-US" sz="1800">
                <a:solidFill>
                  <a:schemeClr val="tx1"/>
                </a:solidFill>
              </a:rPr>
              <a:t> </a:t>
            </a:r>
            <a:r>
              <a:rPr lang="en-US" altLang="zh-CN" sz="1800">
                <a:solidFill>
                  <a:schemeClr val="tx1"/>
                </a:solidFill>
              </a:rPr>
              <a:t>       </a:t>
            </a:r>
            <a:r>
              <a:rPr lang="zh-CN" altLang="en-US" sz="1800">
                <a:solidFill>
                  <a:schemeClr val="tx1"/>
                </a:solidFill>
              </a:rPr>
              <a:t>，它表示某时刻关键帧图像与上一时刻的关键帧的相似性。然后，其他的分值都参照这个值进行归一化:</a:t>
            </a:r>
          </a:p>
          <a:p>
            <a:pPr marL="0" indent="0">
              <a:buNone/>
            </a:pPr>
            <a:endParaRPr lang="zh-CN" altLang="en-US" sz="1800">
              <a:solidFill>
                <a:schemeClr val="tx1"/>
              </a:solidFill>
            </a:endParaRPr>
          </a:p>
          <a:p>
            <a:pPr marL="0" indent="0">
              <a:buNone/>
            </a:pPr>
            <a:r>
              <a:rPr lang="zh-CN" altLang="en-US" sz="1800">
                <a:solidFill>
                  <a:schemeClr val="tx1"/>
                </a:solidFill>
              </a:rPr>
              <a:t>如果当前帧与之前某关键帧的相似度超过当前帧与上一个关键帧相似度的</a:t>
            </a:r>
            <a:r>
              <a:rPr lang="en-US" altLang="zh-CN" sz="1800">
                <a:solidFill>
                  <a:schemeClr val="tx1"/>
                </a:solidFill>
              </a:rPr>
              <a:t>3</a:t>
            </a:r>
            <a:r>
              <a:rPr lang="zh-CN" altLang="en-US" sz="1800">
                <a:solidFill>
                  <a:schemeClr val="tx1"/>
                </a:solidFill>
              </a:rPr>
              <a:t>倍，就认为可能存在回环。这个步骤避免了引人绝对的相似性阁值，使得算法能够适应更多的环境。</a:t>
            </a:r>
          </a:p>
          <a:p>
            <a:pPr marL="0" indent="0">
              <a:buNone/>
            </a:pPr>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fld id="{6D22F896-40B5-4ADD-8801-0D06FADFA095}" type="slidenum">
              <a:rPr lang="en-US" dirty="0"/>
              <a:t>52</a:t>
            </a:fld>
            <a:endParaRPr lang="en-US" dirty="0"/>
          </a:p>
        </p:txBody>
      </p:sp>
      <p:graphicFrame>
        <p:nvGraphicFramePr>
          <p:cNvPr id="5" name="对象 4">
            <a:hlinkClick r:id="" action="ppaction://ole?verb=0"/>
          </p:cNvPr>
          <p:cNvGraphicFramePr>
            <a:graphicFrameLocks noChangeAspect="1"/>
          </p:cNvGraphicFramePr>
          <p:nvPr/>
        </p:nvGraphicFramePr>
        <p:xfrm>
          <a:off x="3480435" y="3336290"/>
          <a:ext cx="1132205" cy="384810"/>
        </p:xfrm>
        <a:graphic>
          <a:graphicData uri="http://schemas.openxmlformats.org/presentationml/2006/ole">
            <mc:AlternateContent xmlns:mc="http://schemas.openxmlformats.org/markup-compatibility/2006">
              <mc:Choice xmlns:v="urn:schemas-microsoft-com:vml" Requires="v">
                <p:oleObj spid="_x0000_s2050" r:id="rId3" imgW="673100" imgH="228600" progId="Equation.KSEE3">
                  <p:embed/>
                </p:oleObj>
              </mc:Choice>
              <mc:Fallback>
                <p:oleObj r:id="rId3" imgW="673100" imgH="228600" progId="Equation.KSEE3">
                  <p:embed/>
                  <p:pic>
                    <p:nvPicPr>
                      <p:cNvPr id="0" name="图片 2048"/>
                      <p:cNvPicPr/>
                      <p:nvPr/>
                    </p:nvPicPr>
                    <p:blipFill>
                      <a:blip r:embed="rId4"/>
                      <a:stretch>
                        <a:fillRect/>
                      </a:stretch>
                    </p:blipFill>
                    <p:spPr>
                      <a:xfrm>
                        <a:off x="3480435" y="3336290"/>
                        <a:ext cx="1132205" cy="38481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4472940" y="4032250"/>
          <a:ext cx="3559810" cy="462280"/>
        </p:xfrm>
        <a:graphic>
          <a:graphicData uri="http://schemas.openxmlformats.org/presentationml/2006/ole">
            <mc:AlternateContent xmlns:mc="http://schemas.openxmlformats.org/markup-compatibility/2006">
              <mc:Choice xmlns:v="urn:schemas-microsoft-com:vml" Requires="v">
                <p:oleObj spid="_x0000_s2051" r:id="rId5" imgW="1955800" imgH="254000" progId="Equation.KSEE3">
                  <p:embed/>
                </p:oleObj>
              </mc:Choice>
              <mc:Fallback>
                <p:oleObj r:id="rId5" imgW="1955800" imgH="254000" progId="Equation.KSEE3">
                  <p:embed/>
                  <p:pic>
                    <p:nvPicPr>
                      <p:cNvPr id="0" name="图片 2049"/>
                      <p:cNvPicPr/>
                      <p:nvPr/>
                    </p:nvPicPr>
                    <p:blipFill>
                      <a:blip r:embed="rId6"/>
                      <a:stretch>
                        <a:fillRect/>
                      </a:stretch>
                    </p:blipFill>
                    <p:spPr>
                      <a:xfrm>
                        <a:off x="4472940" y="4032250"/>
                        <a:ext cx="3559810" cy="462280"/>
                      </a:xfrm>
                      <a:prstGeom prst="rect">
                        <a:avLst/>
                      </a:prstGeom>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回环矫正</a:t>
            </a:r>
          </a:p>
        </p:txBody>
      </p:sp>
      <p:sp>
        <p:nvSpPr>
          <p:cNvPr id="4" name="灯片编号占位符 3"/>
          <p:cNvSpPr>
            <a:spLocks noGrp="1"/>
          </p:cNvSpPr>
          <p:nvPr>
            <p:ph type="sldNum" sz="quarter" idx="12"/>
          </p:nvPr>
        </p:nvSpPr>
        <p:spPr/>
        <p:txBody>
          <a:bodyPr/>
          <a:lstStyle/>
          <a:p>
            <a:fld id="{6D22F896-40B5-4ADD-8801-0D06FADFA095}" type="slidenum">
              <a:rPr lang="en-US" dirty="0"/>
              <a:t>53</a:t>
            </a:fld>
            <a:endParaRPr lang="en-US" dirty="0"/>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460" t="2852" r="67458" b="42057"/>
          <a:stretch>
            <a:fillRect/>
          </a:stretch>
        </p:blipFill>
        <p:spPr>
          <a:xfrm>
            <a:off x="1451610" y="1853565"/>
            <a:ext cx="4475480" cy="4135755"/>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632" t="2731" r="67831" b="42008"/>
          <a:stretch>
            <a:fillRect/>
          </a:stretch>
        </p:blipFill>
        <p:spPr>
          <a:xfrm>
            <a:off x="6917690" y="1853565"/>
            <a:ext cx="4137025" cy="40779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ORB-SLAM3</a:t>
            </a:r>
          </a:p>
        </p:txBody>
      </p:sp>
      <p:sp>
        <p:nvSpPr>
          <p:cNvPr id="3" name="内容占位符 2"/>
          <p:cNvSpPr>
            <a:spLocks noGrp="1"/>
          </p:cNvSpPr>
          <p:nvPr>
            <p:ph idx="1"/>
          </p:nvPr>
        </p:nvSpPr>
        <p:spPr/>
        <p:txBody>
          <a:bodyPr/>
          <a:lstStyle/>
          <a:p>
            <a:r>
              <a:rPr lang="zh-CN" altLang="en-US"/>
              <a:t>框架</a:t>
            </a:r>
          </a:p>
          <a:p>
            <a:r>
              <a:rPr lang="zh-CN" altLang="en-US"/>
              <a:t>初始化</a:t>
            </a:r>
          </a:p>
        </p:txBody>
      </p:sp>
      <p:sp>
        <p:nvSpPr>
          <p:cNvPr id="4" name="灯片编号占位符 3"/>
          <p:cNvSpPr>
            <a:spLocks noGrp="1"/>
          </p:cNvSpPr>
          <p:nvPr>
            <p:ph type="sldNum" sz="quarter" idx="12"/>
          </p:nvPr>
        </p:nvSpPr>
        <p:spPr/>
        <p:txBody>
          <a:bodyPr/>
          <a:lstStyle/>
          <a:p>
            <a:fld id="{6D22F896-40B5-4ADD-8801-0D06FADFA095}" type="slidenum">
              <a:rPr lang="en-US" dirty="0"/>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ORB-sLAM3</a:t>
            </a:r>
            <a:r>
              <a:rPr lang="zh-CN" altLang="en-US"/>
              <a:t>框架</a:t>
            </a:r>
          </a:p>
        </p:txBody>
      </p:sp>
      <p:sp>
        <p:nvSpPr>
          <p:cNvPr id="4" name="灯片编号占位符 3"/>
          <p:cNvSpPr>
            <a:spLocks noGrp="1"/>
          </p:cNvSpPr>
          <p:nvPr>
            <p:ph type="sldNum" sz="quarter" idx="12"/>
          </p:nvPr>
        </p:nvSpPr>
        <p:spPr/>
        <p:txBody>
          <a:bodyPr/>
          <a:lstStyle/>
          <a:p>
            <a:fld id="{6D22F896-40B5-4ADD-8801-0D06FADFA095}" type="slidenum">
              <a:rPr lang="en-US" dirty="0"/>
              <a:t>55</a:t>
            </a:fld>
            <a:endParaRPr lang="en-US" dirty="0"/>
          </a:p>
        </p:txBody>
      </p:sp>
      <p:sp>
        <p:nvSpPr>
          <p:cNvPr id="6" name="内容占位符 5"/>
          <p:cNvSpPr>
            <a:spLocks noGrp="1"/>
          </p:cNvSpPr>
          <p:nvPr>
            <p:ph idx="1"/>
          </p:nvPr>
        </p:nvSpPr>
        <p:spPr/>
        <p:txBody>
          <a:bodyPr>
            <a:normAutofit lnSpcReduction="10000"/>
          </a:bodyPr>
          <a:lstStyle/>
          <a:p>
            <a:r>
              <a:rPr lang="en-US" altLang="zh-CN"/>
              <a:t>ORB-SLAM3</a:t>
            </a:r>
            <a:r>
              <a:rPr lang="zh-CN" altLang="en-US"/>
              <a:t>：</a:t>
            </a:r>
          </a:p>
          <a:p>
            <a:pPr marL="0" indent="0">
              <a:buNone/>
            </a:pPr>
            <a:r>
              <a:rPr lang="zh-CN" altLang="en-US"/>
              <a:t>完备，精度高的</a:t>
            </a:r>
            <a:r>
              <a:rPr lang="en-US" altLang="zh-CN"/>
              <a:t>SLAM</a:t>
            </a:r>
            <a:r>
              <a:rPr lang="zh-CN" altLang="en-US"/>
              <a:t>系统</a:t>
            </a:r>
          </a:p>
          <a:p>
            <a:pPr marL="0" indent="0">
              <a:buNone/>
            </a:pPr>
            <a:r>
              <a:rPr lang="zh-CN" altLang="en-US" sz="1800">
                <a:sym typeface="+mn-ea"/>
              </a:rPr>
              <a:t>包含四个主要线程：</a:t>
            </a:r>
            <a:endParaRPr lang="zh-CN" altLang="en-US" sz="1800"/>
          </a:p>
          <a:p>
            <a:pPr marL="0" indent="0">
              <a:buNone/>
            </a:pPr>
            <a:r>
              <a:rPr lang="en-US" altLang="zh-CN" sz="1800">
                <a:sym typeface="+mn-ea"/>
              </a:rPr>
              <a:t>1.Tracking(</a:t>
            </a:r>
            <a:r>
              <a:rPr lang="zh-CN" altLang="en-US" sz="1800">
                <a:sym typeface="+mn-ea"/>
              </a:rPr>
              <a:t>跟踪</a:t>
            </a:r>
            <a:r>
              <a:rPr lang="en-US" altLang="zh-CN" sz="1800">
                <a:sym typeface="+mn-ea"/>
              </a:rPr>
              <a:t>)----</a:t>
            </a:r>
            <a:r>
              <a:rPr lang="zh-CN" altLang="en-US" sz="1800">
                <a:sym typeface="+mn-ea"/>
              </a:rPr>
              <a:t>主线程</a:t>
            </a:r>
            <a:endParaRPr lang="en-US" altLang="zh-CN" sz="1800"/>
          </a:p>
          <a:p>
            <a:pPr marL="0" indent="0">
              <a:buNone/>
            </a:pPr>
            <a:r>
              <a:rPr lang="en-US" altLang="zh-CN" sz="1800">
                <a:sym typeface="+mn-ea"/>
              </a:rPr>
              <a:t>2.Local Mapping(</a:t>
            </a:r>
            <a:r>
              <a:rPr lang="zh-CN" altLang="en-US" sz="1800">
                <a:sym typeface="+mn-ea"/>
              </a:rPr>
              <a:t>建图</a:t>
            </a:r>
            <a:r>
              <a:rPr lang="en-US" altLang="zh-CN" sz="1800">
                <a:sym typeface="+mn-ea"/>
              </a:rPr>
              <a:t>)</a:t>
            </a:r>
            <a:endParaRPr lang="en-US" altLang="zh-CN" sz="1800"/>
          </a:p>
          <a:p>
            <a:pPr marL="0" indent="0">
              <a:buNone/>
            </a:pPr>
            <a:r>
              <a:rPr lang="en-US" altLang="zh-CN" sz="1800">
                <a:sym typeface="+mn-ea"/>
              </a:rPr>
              <a:t>3.Loop Closing(</a:t>
            </a:r>
            <a:r>
              <a:rPr lang="zh-CN" altLang="en-US" sz="1800">
                <a:sym typeface="+mn-ea"/>
              </a:rPr>
              <a:t>回环</a:t>
            </a:r>
            <a:r>
              <a:rPr lang="en-US" altLang="zh-CN" sz="1800">
                <a:sym typeface="+mn-ea"/>
              </a:rPr>
              <a:t>)</a:t>
            </a:r>
            <a:endParaRPr lang="en-US" altLang="zh-CN" sz="1800"/>
          </a:p>
          <a:p>
            <a:pPr marL="0" indent="0">
              <a:buNone/>
            </a:pPr>
            <a:r>
              <a:rPr lang="en-US" altLang="zh-CN" sz="1800">
                <a:sym typeface="+mn-ea"/>
              </a:rPr>
              <a:t>4.Viewer(</a:t>
            </a:r>
            <a:r>
              <a:rPr lang="zh-CN" altLang="en-US" sz="1800">
                <a:sym typeface="+mn-ea"/>
              </a:rPr>
              <a:t>显示</a:t>
            </a:r>
            <a:r>
              <a:rPr lang="en-US" altLang="zh-CN" sz="1800">
                <a:sym typeface="+mn-ea"/>
              </a:rPr>
              <a:t>)</a:t>
            </a:r>
            <a:endParaRPr lang="en-US" altLang="zh-CN" sz="1800"/>
          </a:p>
        </p:txBody>
      </p:sp>
      <p:pic>
        <p:nvPicPr>
          <p:cNvPr id="7" name="图片 6"/>
          <p:cNvPicPr>
            <a:picLocks noChangeAspect="1"/>
          </p:cNvPicPr>
          <p:nvPr/>
        </p:nvPicPr>
        <p:blipFill>
          <a:blip r:embed="rId2"/>
          <a:stretch>
            <a:fillRect/>
          </a:stretch>
        </p:blipFill>
        <p:spPr>
          <a:xfrm>
            <a:off x="5209540" y="798830"/>
            <a:ext cx="5944870" cy="52933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各线程的作用</a:t>
            </a:r>
            <a:endParaRPr lang="zh-CN" altLang="en-US"/>
          </a:p>
        </p:txBody>
      </p:sp>
      <p:sp>
        <p:nvSpPr>
          <p:cNvPr id="3" name="内容占位符 2"/>
          <p:cNvSpPr>
            <a:spLocks noGrp="1"/>
          </p:cNvSpPr>
          <p:nvPr>
            <p:ph idx="1"/>
          </p:nvPr>
        </p:nvSpPr>
        <p:spPr>
          <a:xfrm>
            <a:off x="1451610" y="2015490"/>
            <a:ext cx="9603105" cy="4041140"/>
          </a:xfrm>
        </p:spPr>
        <p:txBody>
          <a:bodyPr>
            <a:noAutofit/>
          </a:bodyPr>
          <a:lstStyle/>
          <a:p>
            <a:pPr marL="0" indent="0">
              <a:lnSpc>
                <a:spcPct val="100000"/>
              </a:lnSpc>
              <a:buNone/>
            </a:pPr>
            <a:r>
              <a:rPr lang="en-US" altLang="zh-CN" sz="1800" b="1">
                <a:latin typeface="Times New Roman" panose="02020603050405020304" charset="0"/>
                <a:cs typeface="Times New Roman" panose="02020603050405020304" charset="0"/>
                <a:sym typeface="+mn-ea"/>
              </a:rPr>
              <a:t>Tracking线程（主线程）</a:t>
            </a:r>
            <a:endParaRPr lang="en-US" altLang="zh-CN" sz="1800" b="1">
              <a:latin typeface="Times New Roman" panose="02020603050405020304" charset="0"/>
              <a:cs typeface="Times New Roman" panose="02020603050405020304" charset="0"/>
            </a:endParaRPr>
          </a:p>
          <a:p>
            <a:pPr marL="0" indent="0">
              <a:lnSpc>
                <a:spcPct val="100000"/>
              </a:lnSpc>
              <a:buNone/>
            </a:pPr>
            <a:r>
              <a:rPr lang="zh-CN" altLang="en-US" sz="1800">
                <a:sym typeface="+mn-ea"/>
              </a:rPr>
              <a:t>跟踪，计算各个帧的位姿，决定是否插入关键帧，并传给</a:t>
            </a:r>
            <a:r>
              <a:rPr lang="en-US" altLang="zh-CN" sz="1800">
                <a:sym typeface="+mn-ea"/>
              </a:rPr>
              <a:t>Local Mapping</a:t>
            </a:r>
            <a:r>
              <a:rPr lang="zh-CN" altLang="en-US" sz="1800">
                <a:sym typeface="+mn-ea"/>
              </a:rPr>
              <a:t>线程和</a:t>
            </a:r>
            <a:r>
              <a:rPr lang="en-US" altLang="zh-CN" sz="1800">
                <a:sym typeface="+mn-ea"/>
              </a:rPr>
              <a:t>Loop Closing</a:t>
            </a:r>
            <a:r>
              <a:rPr lang="zh-CN" altLang="en-US" sz="1800">
                <a:sym typeface="+mn-ea"/>
              </a:rPr>
              <a:t>线程</a:t>
            </a:r>
            <a:endParaRPr lang="zh-CN" altLang="en-US" sz="1600">
              <a:solidFill>
                <a:schemeClr val="tx1"/>
              </a:solidFill>
            </a:endParaRPr>
          </a:p>
          <a:p>
            <a:pPr marL="0" indent="0">
              <a:lnSpc>
                <a:spcPct val="100000"/>
              </a:lnSpc>
              <a:buNone/>
            </a:pPr>
            <a:r>
              <a:rPr lang="en-US" altLang="zh-CN" sz="1800" b="1">
                <a:sym typeface="+mn-ea"/>
              </a:rPr>
              <a:t>Local Mapping </a:t>
            </a:r>
            <a:r>
              <a:rPr lang="zh-CN" altLang="en-US" sz="1800" b="1">
                <a:sym typeface="+mn-ea"/>
              </a:rPr>
              <a:t>线程</a:t>
            </a:r>
            <a:endParaRPr lang="en-US" altLang="zh-CN" sz="1800" b="1">
              <a:solidFill>
                <a:schemeClr val="tx1"/>
              </a:solidFill>
            </a:endParaRPr>
          </a:p>
          <a:p>
            <a:pPr marL="0" indent="0">
              <a:lnSpc>
                <a:spcPct val="100000"/>
              </a:lnSpc>
              <a:buNone/>
            </a:pPr>
            <a:r>
              <a:rPr lang="en-US" altLang="zh-CN" sz="1800">
                <a:sym typeface="+mn-ea"/>
              </a:rPr>
              <a:t>对新加入的KeyFrames和MapPoints筛选融合，剔除冗余的KeyFrames和MapPoints，维护稳定的KeyFrame集合，传给后续的LoopClosing线程</a:t>
            </a:r>
            <a:endParaRPr lang="en-US" altLang="zh-CN" sz="1800">
              <a:solidFill>
                <a:schemeClr val="tx1"/>
              </a:solidFill>
            </a:endParaRPr>
          </a:p>
          <a:p>
            <a:pPr marL="0" indent="0">
              <a:lnSpc>
                <a:spcPct val="100000"/>
              </a:lnSpc>
              <a:buNone/>
            </a:pPr>
            <a:r>
              <a:rPr lang="en-US" altLang="zh-CN" sz="1800" b="1">
                <a:sym typeface="+mn-ea"/>
              </a:rPr>
              <a:t>Loop Closing</a:t>
            </a:r>
            <a:r>
              <a:rPr lang="zh-CN" altLang="en-US" sz="1800" b="1">
                <a:sym typeface="+mn-ea"/>
              </a:rPr>
              <a:t>线程</a:t>
            </a:r>
            <a:endParaRPr lang="zh-CN" altLang="en-US" sz="1800" b="1">
              <a:solidFill>
                <a:schemeClr val="tx1"/>
              </a:solidFill>
            </a:endParaRPr>
          </a:p>
          <a:p>
            <a:pPr marL="0" indent="0">
              <a:lnSpc>
                <a:spcPct val="100000"/>
              </a:lnSpc>
              <a:buNone/>
            </a:pPr>
            <a:r>
              <a:rPr lang="en-US" altLang="zh-CN" sz="1800">
                <a:sym typeface="+mn-ea"/>
              </a:rPr>
              <a:t>对新到来的关键帧进行闭环检测；纠正闭环，在检测到闭环的时候将当前关键帧和闭环关键帧的位姿拉到一起，</a:t>
            </a:r>
            <a:r>
              <a:rPr lang="zh-CN" altLang="en-US" sz="1800">
                <a:sym typeface="+mn-ea"/>
              </a:rPr>
              <a:t>全局优化</a:t>
            </a:r>
            <a:endParaRPr lang="en-US" altLang="zh-CN" sz="1800">
              <a:sym typeface="+mn-ea"/>
            </a:endParaRPr>
          </a:p>
          <a:p>
            <a:pPr marL="0" indent="0">
              <a:lnSpc>
                <a:spcPct val="100000"/>
              </a:lnSpc>
              <a:buNone/>
            </a:pPr>
            <a:r>
              <a:rPr lang="en-US" altLang="zh-CN" sz="1800" b="1">
                <a:sym typeface="+mn-ea"/>
              </a:rPr>
              <a:t>Viewer </a:t>
            </a:r>
            <a:r>
              <a:rPr lang="zh-CN" altLang="en-US" sz="1800" b="1">
                <a:sym typeface="+mn-ea"/>
              </a:rPr>
              <a:t>线程</a:t>
            </a:r>
            <a:endParaRPr lang="zh-CN" altLang="en-US" sz="1800" b="1">
              <a:solidFill>
                <a:schemeClr val="tx1"/>
              </a:solidFill>
            </a:endParaRPr>
          </a:p>
          <a:p>
            <a:pPr marL="0" indent="0">
              <a:lnSpc>
                <a:spcPct val="100000"/>
              </a:lnSpc>
              <a:buNone/>
            </a:pPr>
            <a:r>
              <a:rPr lang="zh-CN" altLang="en-US" sz="1800">
                <a:sym typeface="+mn-ea"/>
              </a:rPr>
              <a:t>显示</a:t>
            </a:r>
            <a:endParaRPr lang="zh-CN" altLang="en-US" sz="1800">
              <a:solidFill>
                <a:schemeClr val="tx1"/>
              </a:solidFill>
              <a:sym typeface="+mn-ea"/>
            </a:endParaRPr>
          </a:p>
        </p:txBody>
      </p:sp>
      <p:sp>
        <p:nvSpPr>
          <p:cNvPr id="4" name="灯片编号占位符 3"/>
          <p:cNvSpPr>
            <a:spLocks noGrp="1"/>
          </p:cNvSpPr>
          <p:nvPr>
            <p:ph type="sldNum" sz="quarter" idx="12"/>
          </p:nvPr>
        </p:nvSpPr>
        <p:spPr/>
        <p:txBody>
          <a:bodyPr/>
          <a:lstStyle/>
          <a:p>
            <a:fld id="{6D22F896-40B5-4ADD-8801-0D06FADFA095}" type="slidenum">
              <a:rPr lang="en-US" dirty="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初始化</a:t>
            </a:r>
          </a:p>
        </p:txBody>
      </p:sp>
      <p:sp>
        <p:nvSpPr>
          <p:cNvPr id="3" name="内容占位符 2"/>
          <p:cNvSpPr>
            <a:spLocks noGrp="1"/>
          </p:cNvSpPr>
          <p:nvPr>
            <p:ph idx="1"/>
          </p:nvPr>
        </p:nvSpPr>
        <p:spPr/>
        <p:txBody>
          <a:bodyPr/>
          <a:lstStyle/>
          <a:p>
            <a:r>
              <a:rPr lang="zh-CN" altLang="en-US"/>
              <a:t>初始化目的</a:t>
            </a:r>
            <a:r>
              <a:rPr lang="en-US" altLang="zh-CN"/>
              <a:t>   </a:t>
            </a:r>
            <a:r>
              <a:rPr lang="zh-CN" altLang="en-US">
                <a:latin typeface="Arial" panose="020B0604020202020204" pitchFamily="34" charset="0"/>
                <a:cs typeface="Arial" panose="020B0604020202020204" pitchFamily="34" charset="0"/>
              </a:rPr>
              <a:t>→</a:t>
            </a:r>
            <a:endParaRPr lang="zh-CN" altLang="en-US"/>
          </a:p>
          <a:p>
            <a:pPr marL="0" indent="0">
              <a:buNone/>
            </a:pPr>
            <a:endParaRPr lang="zh-CN" altLang="en-US"/>
          </a:p>
          <a:p>
            <a:pPr marL="0" indent="0">
              <a:buNone/>
            </a:pPr>
            <a:r>
              <a:rPr lang="zh-CN" altLang="en-US"/>
              <a:t>单目初始化</a:t>
            </a:r>
          </a:p>
          <a:p>
            <a:pPr marL="0" indent="0">
              <a:buNone/>
            </a:pPr>
            <a:r>
              <a:rPr lang="zh-CN" altLang="en-US"/>
              <a:t>双目初始化</a:t>
            </a:r>
          </a:p>
        </p:txBody>
      </p:sp>
      <p:sp>
        <p:nvSpPr>
          <p:cNvPr id="4" name="灯片编号占位符 3"/>
          <p:cNvSpPr>
            <a:spLocks noGrp="1"/>
          </p:cNvSpPr>
          <p:nvPr>
            <p:ph type="sldNum" sz="quarter" idx="12"/>
          </p:nvPr>
        </p:nvSpPr>
        <p:spPr/>
        <p:txBody>
          <a:bodyPr/>
          <a:lstStyle/>
          <a:p>
            <a:fld id="{6D22F896-40B5-4ADD-8801-0D06FADFA095}" type="slidenum">
              <a:rPr lang="en-US" dirty="0"/>
              <a:t>57</a:t>
            </a:fld>
            <a:endParaRPr lang="en-US" dirty="0"/>
          </a:p>
        </p:txBody>
      </p:sp>
      <p:pic>
        <p:nvPicPr>
          <p:cNvPr id="5" name="图片 4" descr="2"/>
          <p:cNvPicPr>
            <a:picLocks noChangeAspect="1"/>
          </p:cNvPicPr>
          <p:nvPr/>
        </p:nvPicPr>
        <p:blipFill rotWithShape="1">
          <a:blip r:embed="rId2"/>
          <a:srcRect l="11775" t="30383" r="22673" b="17742"/>
          <a:stretch>
            <a:fillRect/>
          </a:stretch>
        </p:blipFill>
        <p:spPr>
          <a:xfrm>
            <a:off x="4069080" y="2015490"/>
            <a:ext cx="6985635" cy="38938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单目初始化</a:t>
            </a:r>
          </a:p>
        </p:txBody>
      </p:sp>
      <p:sp>
        <p:nvSpPr>
          <p:cNvPr id="3" name="内容占位符 2"/>
          <p:cNvSpPr>
            <a:spLocks noGrp="1"/>
          </p:cNvSpPr>
          <p:nvPr>
            <p:ph idx="1"/>
          </p:nvPr>
        </p:nvSpPr>
        <p:spPr>
          <a:xfrm>
            <a:off x="480060" y="2015490"/>
            <a:ext cx="11139170" cy="3450590"/>
          </a:xfrm>
        </p:spPr>
        <p:txBody>
          <a:bodyPr/>
          <a:lstStyle/>
          <a:p>
            <a:r>
              <a:rPr lang="zh-CN" altLang="en-US" dirty="0">
                <a:sym typeface="+mn-ea"/>
              </a:rPr>
              <a:t>获取初始位姿</a:t>
            </a:r>
            <a:r>
              <a:rPr lang="en-US" altLang="zh-CN" dirty="0">
                <a:sym typeface="+mn-ea"/>
              </a:rPr>
              <a:t>R</a:t>
            </a:r>
            <a:r>
              <a:rPr lang="zh-CN" altLang="en-US" dirty="0">
                <a:sym typeface="+mn-ea"/>
              </a:rPr>
              <a:t>和</a:t>
            </a:r>
            <a:r>
              <a:rPr lang="en-US" altLang="zh-CN" dirty="0">
                <a:sym typeface="+mn-ea"/>
              </a:rPr>
              <a:t>T</a:t>
            </a:r>
            <a:endParaRPr lang="en-US" altLang="zh-CN" dirty="0"/>
          </a:p>
          <a:p>
            <a:r>
              <a:rPr lang="zh-CN" altLang="en-US" dirty="0">
                <a:sym typeface="+mn-ea"/>
              </a:rPr>
              <a:t>单目</a:t>
            </a:r>
            <a:r>
              <a:rPr lang="en-US" altLang="zh-CN" dirty="0">
                <a:sym typeface="+mn-ea"/>
              </a:rPr>
              <a:t>SLAM</a:t>
            </a:r>
            <a:r>
              <a:rPr lang="zh-CN" altLang="en-US" dirty="0">
                <a:sym typeface="+mn-ea"/>
              </a:rPr>
              <a:t>没有具体的尺度信息，只能获取</a:t>
            </a:r>
            <a:r>
              <a:rPr lang="zh-CN" altLang="en-US" dirty="0">
                <a:solidFill>
                  <a:srgbClr val="FF0000"/>
                </a:solidFill>
                <a:sym typeface="+mn-ea"/>
              </a:rPr>
              <a:t>归一化的尺度</a:t>
            </a:r>
            <a:endParaRPr lang="zh-CN" altLang="en-US" dirty="0">
              <a:solidFill>
                <a:srgbClr val="FF0000"/>
              </a:solidFill>
            </a:endParaRPr>
          </a:p>
          <a:p>
            <a:endParaRPr lang="zh-CN" altLang="en-US"/>
          </a:p>
        </p:txBody>
      </p:sp>
      <p:sp>
        <p:nvSpPr>
          <p:cNvPr id="4" name="灯片编号占位符 3"/>
          <p:cNvSpPr>
            <a:spLocks noGrp="1"/>
          </p:cNvSpPr>
          <p:nvPr>
            <p:ph type="sldNum" sz="quarter" idx="12"/>
          </p:nvPr>
        </p:nvSpPr>
        <p:spPr/>
        <p:txBody>
          <a:bodyPr/>
          <a:lstStyle/>
          <a:p>
            <a:fld id="{6D22F896-40B5-4ADD-8801-0D06FADFA095}" type="slidenum">
              <a:rPr lang="en-US" dirty="0"/>
              <a:t>58</a:t>
            </a:fld>
            <a:endParaRPr lang="en-US" dirty="0"/>
          </a:p>
        </p:txBody>
      </p:sp>
      <p:pic>
        <p:nvPicPr>
          <p:cNvPr id="16" name="图片 15" descr="2"/>
          <p:cNvPicPr>
            <a:picLocks noChangeAspect="1"/>
          </p:cNvPicPr>
          <p:nvPr/>
        </p:nvPicPr>
        <p:blipFill rotWithShape="1">
          <a:blip r:embed="rId2"/>
          <a:srcRect l="27745" t="35742" r="21815" b="17742"/>
          <a:stretch>
            <a:fillRect/>
          </a:stretch>
        </p:blipFill>
        <p:spPr>
          <a:xfrm>
            <a:off x="931545" y="2945130"/>
            <a:ext cx="4992370" cy="3242945"/>
          </a:xfrm>
          <a:prstGeom prst="rect">
            <a:avLst/>
          </a:prstGeom>
        </p:spPr>
      </p:pic>
      <p:pic>
        <p:nvPicPr>
          <p:cNvPr id="15" name="图片 14"/>
          <p:cNvPicPr>
            <a:picLocks noChangeAspect="1"/>
          </p:cNvPicPr>
          <p:nvPr/>
        </p:nvPicPr>
        <p:blipFill>
          <a:blip r:embed="rId3"/>
          <a:stretch>
            <a:fillRect/>
          </a:stretch>
        </p:blipFill>
        <p:spPr>
          <a:xfrm>
            <a:off x="7470775" y="670560"/>
            <a:ext cx="3749040" cy="55175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双目初始化</a:t>
            </a:r>
          </a:p>
        </p:txBody>
      </p:sp>
      <p:sp>
        <p:nvSpPr>
          <p:cNvPr id="3" name="内容占位符 2"/>
          <p:cNvSpPr>
            <a:spLocks noGrp="1"/>
          </p:cNvSpPr>
          <p:nvPr>
            <p:ph idx="1"/>
          </p:nvPr>
        </p:nvSpPr>
        <p:spPr/>
        <p:txBody>
          <a:bodyPr>
            <a:normAutofit/>
          </a:bodyPr>
          <a:lstStyle/>
          <a:p>
            <a:pPr>
              <a:lnSpc>
                <a:spcPct val="150000"/>
              </a:lnSpc>
            </a:pPr>
            <a:r>
              <a:rPr lang="zh-CN" altLang="en-US" dirty="0">
                <a:sym typeface="+mn-ea"/>
              </a:rPr>
              <a:t>对第一个特征点数量&gt;500 的帧(Frame)进行初始化。</a:t>
            </a:r>
            <a:endParaRPr lang="en-US" altLang="zh-CN" dirty="0"/>
          </a:p>
          <a:p>
            <a:pPr>
              <a:lnSpc>
                <a:spcPct val="150000"/>
              </a:lnSpc>
            </a:pPr>
            <a:r>
              <a:rPr lang="zh-CN" altLang="en-US" dirty="0">
                <a:sym typeface="+mn-ea"/>
              </a:rPr>
              <a:t>将其设置为世界坐标系。</a:t>
            </a:r>
            <a:endParaRPr lang="en-US" altLang="zh-CN" dirty="0"/>
          </a:p>
          <a:p>
            <a:pPr>
              <a:lnSpc>
                <a:spcPct val="150000"/>
              </a:lnSpc>
            </a:pPr>
            <a:r>
              <a:rPr lang="zh-CN" altLang="en-US" dirty="0">
                <a:sym typeface="+mn-ea"/>
              </a:rPr>
              <a:t>以该帧为源帧生成关键帧(KeyFrame)，并将该关键帧添加到地图(Map)。</a:t>
            </a:r>
            <a:endParaRPr lang="en-US" altLang="zh-CN" dirty="0"/>
          </a:p>
          <a:p>
            <a:pPr>
              <a:lnSpc>
                <a:spcPct val="150000"/>
              </a:lnSpc>
            </a:pPr>
            <a:r>
              <a:rPr lang="zh-CN" altLang="en-US" dirty="0">
                <a:sym typeface="+mn-ea"/>
              </a:rPr>
              <a:t>由该帧中所有具有深度的特征生成地图点(MapPoint)，关联地图点、关键帧和当前帧。</a:t>
            </a:r>
            <a:endParaRPr lang="en-US" altLang="zh-CN" dirty="0"/>
          </a:p>
          <a:p>
            <a:pPr>
              <a:lnSpc>
                <a:spcPct val="150000"/>
              </a:lnSpc>
            </a:pPr>
            <a:r>
              <a:rPr lang="zh-CN" altLang="en-US" dirty="0">
                <a:sym typeface="+mn-ea"/>
              </a:rPr>
              <a:t>将关键帧添加到局部地图(LocalMapping)。</a:t>
            </a:r>
            <a:endParaRPr lang="zh-CN" altLang="en-US"/>
          </a:p>
        </p:txBody>
      </p:sp>
      <p:sp>
        <p:nvSpPr>
          <p:cNvPr id="4" name="灯片编号占位符 3"/>
          <p:cNvSpPr>
            <a:spLocks noGrp="1"/>
          </p:cNvSpPr>
          <p:nvPr>
            <p:ph type="sldNum" sz="quarter" idx="12"/>
          </p:nvPr>
        </p:nvSpPr>
        <p:spPr/>
        <p:txBody>
          <a:bodyPr/>
          <a:lstStyle/>
          <a:p>
            <a:fld id="{6D22F896-40B5-4ADD-8801-0D06FADFA095}" type="slidenum">
              <a:rPr lang="en-US" dirty="0"/>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状态估计问题</a:t>
            </a:r>
          </a:p>
        </p:txBody>
      </p:sp>
      <p:sp>
        <p:nvSpPr>
          <p:cNvPr id="3" name="内容占位符 2"/>
          <p:cNvSpPr>
            <a:spLocks noGrp="1"/>
          </p:cNvSpPr>
          <p:nvPr>
            <p:ph idx="1"/>
          </p:nvPr>
        </p:nvSpPr>
        <p:spPr>
          <a:xfrm>
            <a:off x="1451579" y="2015732"/>
            <a:ext cx="9603275" cy="4323522"/>
          </a:xfrm>
        </p:spPr>
        <p:txBody>
          <a:bodyPr>
            <a:normAutofit/>
          </a:bodyPr>
          <a:lstStyle/>
          <a:p>
            <a:r>
              <a:rPr lang="zh-CN" altLang="en-US" dirty="0"/>
              <a:t>一般的高斯分布：</a:t>
            </a:r>
            <a:endParaRPr lang="en-US" altLang="zh-CN" dirty="0"/>
          </a:p>
          <a:p>
            <a:endParaRPr lang="en-US" altLang="zh-CN" dirty="0"/>
          </a:p>
          <a:p>
            <a:r>
              <a:rPr lang="zh-CN" altLang="en-US" dirty="0"/>
              <a:t>负对数形式：</a:t>
            </a:r>
            <a:endParaRPr lang="en-US" altLang="zh-CN" dirty="0"/>
          </a:p>
          <a:p>
            <a:endParaRPr lang="en-US" altLang="zh-CN" dirty="0"/>
          </a:p>
          <a:p>
            <a:r>
              <a:rPr lang="zh-CN" altLang="en-US" dirty="0"/>
              <a:t>原问题的</a:t>
            </a:r>
            <a:r>
              <a:rPr lang="zh-CN" altLang="en-US" dirty="0">
                <a:solidFill>
                  <a:schemeClr val="accent1"/>
                </a:solidFill>
              </a:rPr>
              <a:t>最大化</a:t>
            </a:r>
            <a:r>
              <a:rPr lang="zh-CN" altLang="en-US" dirty="0"/>
              <a:t>，</a:t>
            </a:r>
            <a:r>
              <a:rPr lang="zh-CN" altLang="en-US" dirty="0">
                <a:solidFill>
                  <a:schemeClr val="accent1"/>
                </a:solidFill>
              </a:rPr>
              <a:t>相当于负对数最小化</a:t>
            </a:r>
            <a:endParaRPr lang="en-US" altLang="zh-CN" dirty="0">
              <a:solidFill>
                <a:schemeClr val="accent1"/>
              </a:solidFill>
            </a:endParaRPr>
          </a:p>
          <a:p>
            <a:r>
              <a:rPr lang="zh-CN" altLang="en-US" dirty="0"/>
              <a:t>因此，关于原问题的最大似然：</a:t>
            </a:r>
            <a:endParaRPr lang="en-US" altLang="zh-CN" dirty="0"/>
          </a:p>
          <a:p>
            <a:r>
              <a:rPr lang="zh-CN" altLang="en-US" dirty="0"/>
              <a:t>相当于最小化：</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图片 4"/>
          <p:cNvPicPr>
            <a:picLocks noChangeAspect="1"/>
          </p:cNvPicPr>
          <p:nvPr/>
        </p:nvPicPr>
        <p:blipFill>
          <a:blip r:embed="rId2"/>
          <a:stretch>
            <a:fillRect/>
          </a:stretch>
        </p:blipFill>
        <p:spPr>
          <a:xfrm>
            <a:off x="4783059" y="1853807"/>
            <a:ext cx="5738357" cy="1036410"/>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4497283" y="3214120"/>
            <a:ext cx="6309907" cy="624894"/>
          </a:xfrm>
          <a:prstGeom prst="rect">
            <a:avLst/>
          </a:prstGeom>
        </p:spPr>
      </p:pic>
      <p:pic>
        <p:nvPicPr>
          <p:cNvPr id="7" name="图片 6"/>
          <p:cNvPicPr>
            <a:picLocks noChangeAspect="1"/>
          </p:cNvPicPr>
          <p:nvPr/>
        </p:nvPicPr>
        <p:blipFill>
          <a:blip r:embed="rId4"/>
          <a:stretch>
            <a:fillRect/>
          </a:stretch>
        </p:blipFill>
        <p:spPr>
          <a:xfrm>
            <a:off x="3796852" y="4949000"/>
            <a:ext cx="6043184" cy="670618"/>
          </a:xfrm>
          <a:prstGeom prst="rect">
            <a:avLst/>
          </a:prstGeom>
        </p:spPr>
      </p:pic>
      <p:sp>
        <p:nvSpPr>
          <p:cNvPr id="8" name="矩形 7"/>
          <p:cNvSpPr/>
          <p:nvPr/>
        </p:nvSpPr>
        <p:spPr>
          <a:xfrm>
            <a:off x="8176846" y="3138854"/>
            <a:ext cx="2769577" cy="78251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文本框 8"/>
          <p:cNvSpPr txBox="1"/>
          <p:nvPr/>
        </p:nvSpPr>
        <p:spPr>
          <a:xfrm>
            <a:off x="8285117" y="3971907"/>
            <a:ext cx="2661306" cy="369332"/>
          </a:xfrm>
          <a:prstGeom prst="rect">
            <a:avLst/>
          </a:prstGeom>
          <a:noFill/>
        </p:spPr>
        <p:txBody>
          <a:bodyPr wrap="none" rtlCol="0">
            <a:spAutoFit/>
          </a:bodyPr>
          <a:lstStyle/>
          <a:p>
            <a:r>
              <a:rPr lang="zh-CN" altLang="en-US" dirty="0"/>
              <a:t>最小化</a:t>
            </a:r>
            <a:r>
              <a:rPr lang="en-US" altLang="zh-CN" dirty="0"/>
              <a:t>x</a:t>
            </a:r>
            <a:r>
              <a:rPr lang="zh-CN" altLang="en-US" dirty="0"/>
              <a:t>时，只和它有关</a:t>
            </a:r>
          </a:p>
        </p:txBody>
      </p:sp>
      <p:pic>
        <p:nvPicPr>
          <p:cNvPr id="10" name="图片 9"/>
          <p:cNvPicPr>
            <a:picLocks noChangeAspect="1"/>
          </p:cNvPicPr>
          <p:nvPr/>
        </p:nvPicPr>
        <p:blipFill>
          <a:blip r:embed="rId5"/>
          <a:stretch>
            <a:fillRect/>
          </a:stretch>
        </p:blipFill>
        <p:spPr>
          <a:xfrm>
            <a:off x="5539583" y="4389398"/>
            <a:ext cx="3627434" cy="510584"/>
          </a:xfrm>
          <a:prstGeom prst="rect">
            <a:avLst/>
          </a:prstGeom>
        </p:spPr>
      </p:pic>
      <p:sp>
        <p:nvSpPr>
          <p:cNvPr id="11" name="文本框 10"/>
          <p:cNvSpPr txBox="1"/>
          <p:nvPr/>
        </p:nvSpPr>
        <p:spPr>
          <a:xfrm>
            <a:off x="5405236" y="5619618"/>
            <a:ext cx="2468880" cy="368300"/>
          </a:xfrm>
          <a:prstGeom prst="rect">
            <a:avLst/>
          </a:prstGeom>
          <a:noFill/>
        </p:spPr>
        <p:txBody>
          <a:bodyPr wrap="none" rtlCol="0">
            <a:spAutoFit/>
          </a:bodyPr>
          <a:lstStyle/>
          <a:p>
            <a:r>
              <a:rPr lang="zh-CN" altLang="en-US" dirty="0"/>
              <a:t>这就是所谓的最小二乘</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状态估计问题</a:t>
            </a:r>
          </a:p>
        </p:txBody>
      </p:sp>
      <p:sp>
        <p:nvSpPr>
          <p:cNvPr id="3" name="内容占位符 2"/>
          <p:cNvSpPr>
            <a:spLocks noGrp="1"/>
          </p:cNvSpPr>
          <p:nvPr>
            <p:ph idx="1"/>
          </p:nvPr>
        </p:nvSpPr>
        <p:spPr/>
        <p:txBody>
          <a:bodyPr/>
          <a:lstStyle/>
          <a:p>
            <a:r>
              <a:rPr lang="zh-CN" altLang="en-US" dirty="0"/>
              <a:t>我们把状态最大似然估计变成了最小二乘问题</a:t>
            </a:r>
            <a:endParaRPr lang="en-US" altLang="zh-CN" dirty="0"/>
          </a:p>
          <a:p>
            <a:r>
              <a:rPr lang="zh-CN" altLang="en-US" dirty="0"/>
              <a:t>对于原问题：</a:t>
            </a:r>
            <a:endParaRPr lang="en-US" altLang="zh-CN" dirty="0"/>
          </a:p>
          <a:p>
            <a:endParaRPr lang="en-US" altLang="zh-CN" dirty="0"/>
          </a:p>
          <a:p>
            <a:endParaRPr lang="en-US" altLang="zh-CN" dirty="0"/>
          </a:p>
          <a:p>
            <a:endParaRPr lang="en-US" altLang="zh-CN" dirty="0"/>
          </a:p>
          <a:p>
            <a:endParaRPr lang="en-US" altLang="zh-CN" dirty="0"/>
          </a:p>
          <a:p>
            <a:r>
              <a:rPr lang="zh-CN" altLang="en-US" b="1" dirty="0"/>
              <a:t>最小化误差的二范数：</a:t>
            </a:r>
            <a:r>
              <a:rPr lang="en-US" altLang="zh-CN" b="1" dirty="0"/>
              <a:t>min</a:t>
            </a:r>
            <a:endParaRPr lang="zh-CN" altLang="en-US" b="1" dirty="0"/>
          </a:p>
        </p:txBody>
      </p:sp>
      <p:sp>
        <p:nvSpPr>
          <p:cNvPr id="4" name="灯片编号占位符 3"/>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图片 4"/>
          <p:cNvPicPr>
            <a:picLocks noChangeAspect="1"/>
          </p:cNvPicPr>
          <p:nvPr/>
        </p:nvPicPr>
        <p:blipFill>
          <a:blip r:embed="rId2"/>
          <a:srcRect r="4420"/>
          <a:stretch>
            <a:fillRect/>
          </a:stretch>
        </p:blipFill>
        <p:spPr>
          <a:xfrm>
            <a:off x="2145030" y="2996565"/>
            <a:ext cx="3926840" cy="148844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7106661" y="3078039"/>
            <a:ext cx="3711262" cy="1325995"/>
          </a:xfrm>
          <a:prstGeom prst="rect">
            <a:avLst/>
          </a:prstGeom>
          <a:ln>
            <a:solidFill>
              <a:schemeClr val="accent1"/>
            </a:solidFill>
          </a:ln>
        </p:spPr>
      </p:pic>
      <p:sp>
        <p:nvSpPr>
          <p:cNvPr id="8" name="文本框 7"/>
          <p:cNvSpPr txBox="1"/>
          <p:nvPr/>
        </p:nvSpPr>
        <p:spPr>
          <a:xfrm>
            <a:off x="7106661" y="2546729"/>
            <a:ext cx="1338828" cy="369332"/>
          </a:xfrm>
          <a:prstGeom prst="rect">
            <a:avLst/>
          </a:prstGeom>
          <a:noFill/>
        </p:spPr>
        <p:txBody>
          <a:bodyPr wrap="none" rtlCol="0">
            <a:spAutoFit/>
          </a:bodyPr>
          <a:lstStyle/>
          <a:p>
            <a:r>
              <a:rPr lang="zh-CN" altLang="en-US" dirty="0"/>
              <a:t>定义误差：</a:t>
            </a:r>
          </a:p>
        </p:txBody>
      </p:sp>
      <p:pic>
        <p:nvPicPr>
          <p:cNvPr id="9" name="图片 8"/>
          <p:cNvPicPr>
            <a:picLocks noChangeAspect="1"/>
          </p:cNvPicPr>
          <p:nvPr/>
        </p:nvPicPr>
        <p:blipFill>
          <a:blip r:embed="rId4"/>
          <a:stretch>
            <a:fillRect/>
          </a:stretch>
        </p:blipFill>
        <p:spPr>
          <a:xfrm>
            <a:off x="4820160" y="4870700"/>
            <a:ext cx="5159187" cy="784928"/>
          </a:xfrm>
          <a:prstGeom prst="rect">
            <a:avLst/>
          </a:prstGeom>
          <a:ln>
            <a:solidFill>
              <a:schemeClr val="accent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非线性最小二乘</a:t>
            </a:r>
          </a:p>
        </p:txBody>
      </p:sp>
      <p:sp>
        <p:nvSpPr>
          <p:cNvPr id="3" name="内容占位符 2"/>
          <p:cNvSpPr>
            <a:spLocks noGrp="1"/>
          </p:cNvSpPr>
          <p:nvPr>
            <p:ph idx="1"/>
          </p:nvPr>
        </p:nvSpPr>
        <p:spPr/>
        <p:txBody>
          <a:bodyPr/>
          <a:lstStyle/>
          <a:p>
            <a:r>
              <a:rPr lang="zh-CN" altLang="en-US" dirty="0"/>
              <a:t>先考虑简单的问题：</a:t>
            </a:r>
            <a:endParaRPr lang="en-US" altLang="zh-CN" dirty="0"/>
          </a:p>
          <a:p>
            <a:r>
              <a:rPr lang="zh-CN" altLang="en-US" dirty="0"/>
              <a:t>当 </a:t>
            </a:r>
            <a:r>
              <a:rPr lang="en-US" altLang="zh-CN" dirty="0"/>
              <a:t>f </a:t>
            </a:r>
            <a:r>
              <a:rPr lang="zh-CN" altLang="en-US" dirty="0"/>
              <a:t>很简单时：</a:t>
            </a:r>
            <a:endParaRPr lang="en-US" altLang="zh-CN" dirty="0"/>
          </a:p>
          <a:p>
            <a:pPr lvl="1"/>
            <a:r>
              <a:rPr lang="zh-CN" altLang="en-US" dirty="0"/>
              <a:t>解：                            将得到极值点或鞍点，比较这些解即可</a:t>
            </a:r>
            <a:endParaRPr lang="en-US" altLang="zh-CN" dirty="0"/>
          </a:p>
          <a:p>
            <a:pPr lvl="1"/>
            <a:endParaRPr lang="en-US" altLang="zh-CN" dirty="0"/>
          </a:p>
          <a:p>
            <a:r>
              <a:rPr lang="zh-CN" altLang="en-US" dirty="0"/>
              <a:t>当 </a:t>
            </a:r>
            <a:r>
              <a:rPr lang="en-US" altLang="zh-CN" dirty="0"/>
              <a:t>f </a:t>
            </a:r>
            <a:r>
              <a:rPr lang="zh-CN" altLang="en-US" dirty="0"/>
              <a:t>复杂时：</a:t>
            </a:r>
            <a:endParaRPr lang="en-US" altLang="zh-CN" dirty="0"/>
          </a:p>
          <a:p>
            <a:pPr lvl="1"/>
            <a:r>
              <a:rPr lang="en-US" altLang="zh-CN" dirty="0" err="1"/>
              <a:t>df</a:t>
            </a:r>
            <a:r>
              <a:rPr lang="en-US" altLang="zh-CN" dirty="0"/>
              <a:t>/dx</a:t>
            </a:r>
            <a:r>
              <a:rPr lang="zh-CN" altLang="en-US" dirty="0"/>
              <a:t>难求，或</a:t>
            </a:r>
            <a:r>
              <a:rPr lang="en-US" altLang="zh-CN" dirty="0" err="1"/>
              <a:t>df</a:t>
            </a:r>
            <a:r>
              <a:rPr lang="en-US" altLang="zh-CN" dirty="0"/>
              <a:t>/dx=0</a:t>
            </a:r>
            <a:r>
              <a:rPr lang="zh-CN" altLang="en-US" dirty="0"/>
              <a:t>很难解</a:t>
            </a:r>
            <a:endParaRPr lang="en-US" altLang="zh-CN" dirty="0"/>
          </a:p>
          <a:p>
            <a:pPr lvl="1"/>
            <a:r>
              <a:rPr lang="zh-CN" altLang="en-US" dirty="0"/>
              <a:t>使用</a:t>
            </a:r>
            <a:r>
              <a:rPr lang="zh-CN" altLang="en-US" dirty="0">
                <a:solidFill>
                  <a:schemeClr val="accent1"/>
                </a:solidFill>
              </a:rPr>
              <a:t>迭代方式</a:t>
            </a:r>
            <a:r>
              <a:rPr lang="zh-CN" altLang="en-US" dirty="0"/>
              <a:t>求解</a:t>
            </a:r>
          </a:p>
        </p:txBody>
      </p:sp>
      <p:sp>
        <p:nvSpPr>
          <p:cNvPr id="4" name="灯片编号占位符 3"/>
          <p:cNvSpPr>
            <a:spLocks noGrp="1"/>
          </p:cNvSpPr>
          <p:nvPr>
            <p:ph type="sldNum" sz="quarter" idx="12"/>
          </p:nvPr>
        </p:nvSpPr>
        <p:spPr/>
        <p:txBody>
          <a:bodyPr/>
          <a:lstStyle/>
          <a:p>
            <a:fld id="{6D22F896-40B5-4ADD-8801-0D06FADFA095}" type="slidenum">
              <a:rPr lang="en-US" smtClean="0"/>
              <a:t>8</a:t>
            </a:fld>
            <a:endParaRPr lang="en-US" dirty="0"/>
          </a:p>
        </p:txBody>
      </p:sp>
      <p:pic>
        <p:nvPicPr>
          <p:cNvPr id="5" name="图片 4"/>
          <p:cNvPicPr>
            <a:picLocks noChangeAspect="1"/>
          </p:cNvPicPr>
          <p:nvPr/>
        </p:nvPicPr>
        <p:blipFill>
          <a:blip r:embed="rId2"/>
          <a:stretch>
            <a:fillRect/>
          </a:stretch>
        </p:blipFill>
        <p:spPr>
          <a:xfrm>
            <a:off x="4271844" y="1926362"/>
            <a:ext cx="1981372" cy="754445"/>
          </a:xfrm>
          <a:prstGeom prst="rect">
            <a:avLst/>
          </a:prstGeom>
        </p:spPr>
      </p:pic>
      <p:sp>
        <p:nvSpPr>
          <p:cNvPr id="6" name="文本框 5"/>
          <p:cNvSpPr txBox="1"/>
          <p:nvPr/>
        </p:nvSpPr>
        <p:spPr>
          <a:xfrm>
            <a:off x="6945923" y="2118918"/>
            <a:ext cx="3147015" cy="369332"/>
          </a:xfrm>
          <a:prstGeom prst="rect">
            <a:avLst/>
          </a:prstGeom>
          <a:noFill/>
        </p:spPr>
        <p:txBody>
          <a:bodyPr wrap="none" rtlCol="0">
            <a:spAutoFit/>
          </a:bodyPr>
          <a:lstStyle/>
          <a:p>
            <a:r>
              <a:rPr lang="zh-CN" altLang="en-US" dirty="0"/>
              <a:t>这里                 ，</a:t>
            </a:r>
            <a:r>
              <a:rPr lang="en-US" altLang="zh-CN" dirty="0"/>
              <a:t>f </a:t>
            </a:r>
            <a:r>
              <a:rPr lang="zh-CN" altLang="en-US" dirty="0"/>
              <a:t>为任意函数</a:t>
            </a:r>
          </a:p>
        </p:txBody>
      </p:sp>
      <p:pic>
        <p:nvPicPr>
          <p:cNvPr id="7" name="图片 6"/>
          <p:cNvPicPr>
            <a:picLocks noChangeAspect="1"/>
          </p:cNvPicPr>
          <p:nvPr/>
        </p:nvPicPr>
        <p:blipFill>
          <a:blip r:embed="rId3"/>
          <a:stretch>
            <a:fillRect/>
          </a:stretch>
        </p:blipFill>
        <p:spPr>
          <a:xfrm>
            <a:off x="7573000" y="2086395"/>
            <a:ext cx="823031" cy="434378"/>
          </a:xfrm>
          <a:prstGeom prst="rect">
            <a:avLst/>
          </a:prstGeom>
        </p:spPr>
      </p:pic>
      <p:pic>
        <p:nvPicPr>
          <p:cNvPr id="8" name="图片 7"/>
          <p:cNvPicPr>
            <a:picLocks noChangeAspect="1"/>
          </p:cNvPicPr>
          <p:nvPr/>
        </p:nvPicPr>
        <p:blipFill>
          <a:blip r:embed="rId4"/>
          <a:stretch>
            <a:fillRect/>
          </a:stretch>
        </p:blipFill>
        <p:spPr>
          <a:xfrm>
            <a:off x="2808503" y="2994213"/>
            <a:ext cx="1211685" cy="746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非线性最小二乘</a:t>
            </a:r>
          </a:p>
        </p:txBody>
      </p:sp>
      <p:sp>
        <p:nvSpPr>
          <p:cNvPr id="3" name="内容占位符 2"/>
          <p:cNvSpPr>
            <a:spLocks noGrp="1"/>
          </p:cNvSpPr>
          <p:nvPr>
            <p:ph idx="1"/>
          </p:nvPr>
        </p:nvSpPr>
        <p:spPr/>
        <p:txBody>
          <a:bodyPr/>
          <a:lstStyle/>
          <a:p>
            <a:r>
              <a:rPr lang="zh-CN" altLang="en-US" dirty="0"/>
              <a:t>迭代方式：</a:t>
            </a:r>
          </a:p>
        </p:txBody>
      </p:sp>
      <p:sp>
        <p:nvSpPr>
          <p:cNvPr id="4" name="灯片编号占位符 3"/>
          <p:cNvSpPr>
            <a:spLocks noGrp="1"/>
          </p:cNvSpPr>
          <p:nvPr>
            <p:ph type="sldNum" sz="quarter" idx="12"/>
          </p:nvPr>
        </p:nvSpPr>
        <p:spPr/>
        <p:txBody>
          <a:bodyPr/>
          <a:lstStyle/>
          <a:p>
            <a:fld id="{6D22F896-40B5-4ADD-8801-0D06FADFA095}" type="slidenum">
              <a:rPr lang="en-US" smtClean="0"/>
              <a:t>9</a:t>
            </a:fld>
            <a:endParaRPr lang="en-US" dirty="0"/>
          </a:p>
        </p:txBody>
      </p:sp>
      <p:pic>
        <p:nvPicPr>
          <p:cNvPr id="5" name="图片 4"/>
          <p:cNvPicPr>
            <a:picLocks noChangeAspect="1"/>
          </p:cNvPicPr>
          <p:nvPr/>
        </p:nvPicPr>
        <p:blipFill>
          <a:blip r:embed="rId2"/>
          <a:stretch>
            <a:fillRect/>
          </a:stretch>
        </p:blipFill>
        <p:spPr>
          <a:xfrm>
            <a:off x="1879579" y="2465823"/>
            <a:ext cx="9175275" cy="2911092"/>
          </a:xfrm>
          <a:prstGeom prst="rect">
            <a:avLst/>
          </a:prstGeom>
        </p:spPr>
      </p:pic>
      <p:cxnSp>
        <p:nvCxnSpPr>
          <p:cNvPr id="9" name="直接箭头连接符 8"/>
          <p:cNvCxnSpPr/>
          <p:nvPr/>
        </p:nvCxnSpPr>
        <p:spPr>
          <a:xfrm flipH="1">
            <a:off x="6427177" y="3086100"/>
            <a:ext cx="817685" cy="37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394331" y="2831123"/>
            <a:ext cx="2954655" cy="369332"/>
          </a:xfrm>
          <a:prstGeom prst="rect">
            <a:avLst/>
          </a:prstGeom>
          <a:noFill/>
        </p:spPr>
        <p:txBody>
          <a:bodyPr wrap="none" rtlCol="0">
            <a:spAutoFit/>
          </a:bodyPr>
          <a:lstStyle/>
          <a:p>
            <a:r>
              <a:rPr lang="zh-CN" altLang="en-US" dirty="0"/>
              <a:t>问题：如何确定这个增量？</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96,&quot;width&quot;:12684}"/>
</p:tagLst>
</file>

<file path=ppt/theme/theme1.xml><?xml version="1.0" encoding="utf-8"?>
<a:theme xmlns:a="http://schemas.openxmlformats.org/drawingml/2006/main" name="Gallery">
  <a:themeElements>
    <a:clrScheme name="自定义 1">
      <a:dk1>
        <a:sysClr val="windowText" lastClr="000000"/>
      </a:dk1>
      <a:lt1>
        <a:sysClr val="window" lastClr="FFFFFF"/>
      </a:lt1>
      <a:dk2>
        <a:srgbClr val="454545"/>
      </a:dk2>
      <a:lt2>
        <a:srgbClr val="F2F2F2"/>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1">
      <a:majorFont>
        <a:latin typeface="Century Gothic"/>
        <a:ea typeface="幼圆"/>
        <a:cs typeface=""/>
      </a:majorFont>
      <a:minorFont>
        <a:latin typeface="Times New Roman"/>
        <a:ea typeface="宋体"/>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TM10001114[[fn=库]]</Template>
  <TotalTime>70</TotalTime>
  <Words>2770</Words>
  <Application>Microsoft Office PowerPoint</Application>
  <PresentationFormat>宽屏</PresentationFormat>
  <Paragraphs>452</Paragraphs>
  <Slides>59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67" baseType="lpstr">
      <vt:lpstr>等线</vt:lpstr>
      <vt:lpstr>微软雅黑</vt:lpstr>
      <vt:lpstr>Arial</vt:lpstr>
      <vt:lpstr>Cambria Math</vt:lpstr>
      <vt:lpstr>Century Gothic</vt:lpstr>
      <vt:lpstr>Times New Roman</vt:lpstr>
      <vt:lpstr>Gallery</vt:lpstr>
      <vt:lpstr>Equation.KSEE3</vt:lpstr>
      <vt:lpstr>后端优化</vt:lpstr>
      <vt:lpstr>状态估计问题</vt:lpstr>
      <vt:lpstr>状态估计问题</vt:lpstr>
      <vt:lpstr>状态估计问题</vt:lpstr>
      <vt:lpstr>状态估计问题</vt:lpstr>
      <vt:lpstr>状态估计问题</vt:lpstr>
      <vt:lpstr>状态估计问题</vt:lpstr>
      <vt:lpstr> 非线性最小二乘</vt:lpstr>
      <vt:lpstr>非线性最小二乘</vt:lpstr>
      <vt:lpstr>非线性最小二乘</vt:lpstr>
      <vt:lpstr>非线性最小二乘</vt:lpstr>
      <vt:lpstr>非线性最小二乘</vt:lpstr>
      <vt:lpstr>非线性最小二乘</vt:lpstr>
      <vt:lpstr>非线性最小二乘</vt:lpstr>
      <vt:lpstr>非线性最小二乘</vt:lpstr>
      <vt:lpstr>非线性最小二乘</vt:lpstr>
      <vt:lpstr>非线性最小二乘</vt:lpstr>
      <vt:lpstr>非线性最小二乘</vt:lpstr>
      <vt:lpstr>非线性最小二乘</vt:lpstr>
      <vt:lpstr>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EKF滤波器形式后端</vt:lpstr>
      <vt:lpstr>BA与图优化</vt:lpstr>
      <vt:lpstr>BA与图优化</vt:lpstr>
      <vt:lpstr>BA与图优化</vt:lpstr>
      <vt:lpstr>BA与图优化</vt:lpstr>
      <vt:lpstr>BA与图优化</vt:lpstr>
      <vt:lpstr>BA与图优化</vt:lpstr>
      <vt:lpstr>BA与图优化</vt:lpstr>
      <vt:lpstr>BA与图优化</vt:lpstr>
      <vt:lpstr>BA与图优化</vt:lpstr>
      <vt:lpstr>BA与图优化</vt:lpstr>
      <vt:lpstr>回环检测</vt:lpstr>
      <vt:lpstr>回环检测</vt:lpstr>
      <vt:lpstr>词袋模型</vt:lpstr>
      <vt:lpstr>词袋模型</vt:lpstr>
      <vt:lpstr>相似度计算</vt:lpstr>
      <vt:lpstr>相似度计算</vt:lpstr>
      <vt:lpstr>回环矫正</vt:lpstr>
      <vt:lpstr>ORB-SLAM3</vt:lpstr>
      <vt:lpstr>ORB-sLAM3框架</vt:lpstr>
      <vt:lpstr>各线程的作用</vt:lpstr>
      <vt:lpstr>初始化</vt:lpstr>
      <vt:lpstr>单目初始化</vt:lpstr>
      <vt:lpstr>双目初始化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视觉SLAM十四讲 从理论到实践</dc:title>
  <dc:creator>高翔</dc:creator>
  <cp:lastModifiedBy>fmc</cp:lastModifiedBy>
  <cp:revision>223</cp:revision>
  <dcterms:created xsi:type="dcterms:W3CDTF">2016-11-26T03:38:00Z</dcterms:created>
  <dcterms:modified xsi:type="dcterms:W3CDTF">2021-11-25T01:57:47Z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7272DE98549D4FC0AD529B8936CB9913</vt:lpwstr>
  </property>
  <property fmtid="{D5CDD505-2E9C-101B-9397-08002B2CF9AE}" pid="3" name="KSOProductBuildVer">
    <vt:lpwstr>2052-11.1.0.10938</vt:lpwstr>
  </property>
</Properties>
</file>